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56"/>
  </p:notesMasterIdLst>
  <p:sldIdLst>
    <p:sldId id="256" r:id="rId2"/>
    <p:sldId id="257" r:id="rId3"/>
    <p:sldId id="341" r:id="rId4"/>
    <p:sldId id="294" r:id="rId5"/>
    <p:sldId id="342" r:id="rId6"/>
    <p:sldId id="295" r:id="rId7"/>
    <p:sldId id="259" r:id="rId8"/>
    <p:sldId id="260" r:id="rId9"/>
    <p:sldId id="261" r:id="rId10"/>
    <p:sldId id="288" r:id="rId11"/>
    <p:sldId id="298" r:id="rId12"/>
    <p:sldId id="289" r:id="rId13"/>
    <p:sldId id="263" r:id="rId14"/>
    <p:sldId id="265" r:id="rId15"/>
    <p:sldId id="266" r:id="rId16"/>
    <p:sldId id="277" r:id="rId17"/>
    <p:sldId id="278" r:id="rId18"/>
    <p:sldId id="301" r:id="rId19"/>
    <p:sldId id="302" r:id="rId20"/>
    <p:sldId id="303" r:id="rId21"/>
    <p:sldId id="304" r:id="rId22"/>
    <p:sldId id="306" r:id="rId23"/>
    <p:sldId id="305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39" r:id="rId38"/>
    <p:sldId id="320" r:id="rId39"/>
    <p:sldId id="327" r:id="rId40"/>
    <p:sldId id="322" r:id="rId41"/>
    <p:sldId id="323" r:id="rId42"/>
    <p:sldId id="325" r:id="rId43"/>
    <p:sldId id="324" r:id="rId44"/>
    <p:sldId id="326" r:id="rId45"/>
    <p:sldId id="267" r:id="rId46"/>
    <p:sldId id="328" r:id="rId47"/>
    <p:sldId id="329" r:id="rId48"/>
    <p:sldId id="330" r:id="rId49"/>
    <p:sldId id="331" r:id="rId50"/>
    <p:sldId id="332" r:id="rId51"/>
    <p:sldId id="333" r:id="rId52"/>
    <p:sldId id="335" r:id="rId53"/>
    <p:sldId id="280" r:id="rId54"/>
    <p:sldId id="343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38" autoAdjust="0"/>
    <p:restoredTop sz="94660"/>
  </p:normalViewPr>
  <p:slideViewPr>
    <p:cSldViewPr>
      <p:cViewPr varScale="1">
        <p:scale>
          <a:sx n="122" d="100"/>
          <a:sy n="122" d="100"/>
        </p:scale>
        <p:origin x="135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4855CC6-05E7-452D-88A7-0E7BA3894F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5550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32D50AE-52E5-42A0-B7C0-C83185B6A3F9}" type="datetimeFigureOut">
              <a:rPr lang="en-US"/>
              <a:pPr>
                <a:defRPr/>
              </a:pPr>
              <a:t>10/18/2017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1B13591-F17A-4626-82DE-A1DB9FE627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6: Queues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6B17A-C269-4B2D-9B2F-486ED1B919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6: Queues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C5E62-5493-4A63-AFA3-02BFC0429B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18BFA-95D1-4DFE-B98B-35F165815198}" type="datetimeFigureOut">
              <a:rPr lang="en-US"/>
              <a:pPr>
                <a:defRPr/>
              </a:pPr>
              <a:t>10/18/2017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86204-3360-4217-B624-C35F521F7F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EE635-46D2-45DE-A6B9-EE45DE50D374}" type="datetimeFigureOut">
              <a:rPr lang="en-US"/>
              <a:pPr>
                <a:defRPr/>
              </a:pPr>
              <a:t>10/18/2017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4B0B2-943F-4923-ACD0-1CF7576FA5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D3832-B57B-4CE7-898D-0ADF6060328D}" type="datetimeFigureOut">
              <a:rPr lang="en-US"/>
              <a:pPr>
                <a:defRPr/>
              </a:pPr>
              <a:t>10/18/2017</a:t>
            </a:fld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4355B62-0305-409B-AC7F-FADEE17FB6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4C0504E-5FAB-47E2-81E5-8FF5B0F8DE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6: Queues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66DE9AE-ACC5-4F89-B2D1-2CBA885D55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6: Queues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6: Queues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D602BEE-0CDD-47E4-BF04-9E072E7CC4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6: Queues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110189E-A651-46C0-91F9-4EBA242AF5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6: Queues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62603F3-23C6-4C06-B9DC-12C899BE36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2D83F82F-C078-4925-A050-FB9CCB0B10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6: Queues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107DA82-388A-4DFC-99DF-8FB48957E6A0}" type="datetimeFigureOut">
              <a:rPr lang="en-US"/>
              <a:pPr>
                <a:defRPr/>
              </a:pPr>
              <a:t>10/18/2017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97238C0-8E09-40B5-B99C-48F84D1B58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72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04DA3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4652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visualgo.net/en/lis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Chapter 4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US" smtClean="0"/>
              <a:t>Queues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81000" y="381000"/>
            <a:ext cx="8763000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FF0000"/>
                </a:solidFill>
              </a:rPr>
              <a:t>MIDTERM </a:t>
            </a:r>
          </a:p>
          <a:p>
            <a:pPr>
              <a:spcBef>
                <a:spcPct val="50000"/>
              </a:spcBef>
            </a:pPr>
            <a:r>
              <a:rPr lang="en-US" sz="5400">
                <a:solidFill>
                  <a:srgbClr val="FF0000"/>
                </a:solidFill>
              </a:rPr>
              <a:t>THURSDAY, OCTOBER 17 IN 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Class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LinkedList</a:t>
            </a:r>
            <a:r>
              <a:rPr lang="en-US" b="1" dirty="0" smtClean="0"/>
              <a:t> Implements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Queue </a:t>
            </a:r>
            <a:r>
              <a:rPr lang="en-US" b="1" dirty="0" smtClean="0"/>
              <a:t>Interface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850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LinkedList</a:t>
            </a:r>
            <a:r>
              <a:rPr lang="en-US" dirty="0" smtClean="0"/>
              <a:t> class provides methods for inserting and removing elements at either end of a double-linked list, which means all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Queue</a:t>
            </a:r>
            <a:r>
              <a:rPr lang="en-US" dirty="0" smtClean="0"/>
              <a:t> methods can be implemented easily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Java 5.0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LinkedList</a:t>
            </a:r>
            <a:r>
              <a:rPr lang="en-US" dirty="0" smtClean="0"/>
              <a:t> class implements the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Queue</a:t>
            </a:r>
            <a:r>
              <a:rPr lang="en-US" dirty="0" smtClean="0"/>
              <a:t> interface</a:t>
            </a:r>
          </a:p>
          <a:p>
            <a:pPr marL="0" indent="0" algn="ctr" eaLnBrk="1" fontAlgn="auto" hangingPunct="1">
              <a:spcBef>
                <a:spcPts val="1200"/>
              </a:spcBef>
              <a:spcAft>
                <a:spcPts val="600"/>
              </a:spcAft>
              <a:buFont typeface="Wingdings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Queue&lt;String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&gt; names = new LinkedList&lt;String&gt;();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creates a new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Queue</a:t>
            </a:r>
            <a:r>
              <a:rPr lang="en-US" dirty="0" smtClean="0"/>
              <a:t> reference,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names</a:t>
            </a:r>
            <a:r>
              <a:rPr lang="en-US" dirty="0" smtClean="0"/>
              <a:t>, that stores references to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dirty="0" smtClean="0"/>
              <a:t> objects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The actual object referenced by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names</a:t>
            </a:r>
            <a:r>
              <a:rPr lang="en-US" dirty="0" smtClean="0"/>
              <a:t> is of type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LinkedList&lt;String&gt;</a:t>
            </a:r>
            <a:r>
              <a:rPr lang="en-US" dirty="0" smtClean="0"/>
              <a:t>, but because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names</a:t>
            </a:r>
            <a:r>
              <a:rPr lang="en-US" dirty="0" smtClean="0"/>
              <a:t> is a type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Queue&lt;String&gt; </a:t>
            </a:r>
            <a:r>
              <a:rPr lang="en-US" dirty="0" smtClean="0"/>
              <a:t>reference, you can apply only the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Queue</a:t>
            </a:r>
            <a:r>
              <a:rPr lang="en-US" dirty="0" smtClean="0"/>
              <a:t> methods to it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Implementing the Queue Interface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Using a Double-Linked List to Implement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Queue</a:t>
            </a:r>
            <a:r>
              <a:rPr lang="en-US" dirty="0" smtClean="0"/>
              <a:t> </a:t>
            </a:r>
            <a:r>
              <a:rPr lang="en-US" b="1" dirty="0" smtClean="0"/>
              <a:t>Interface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850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Insertion and removal from either end of a double-linked list is O(1) so either end can be the front (or rear) of the queue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Java designers decided to make the head of the linked list the front of the queue and the tail the rear of the queue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Problem: If a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LinkedList</a:t>
            </a:r>
            <a:r>
              <a:rPr lang="en-US" dirty="0" smtClean="0"/>
              <a:t> object is used as a queue, it will be possible to apply other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LinkedList</a:t>
            </a:r>
            <a:r>
              <a:rPr lang="en-US" dirty="0" smtClean="0"/>
              <a:t> methods in addition to the ones required and permitted by the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Queue</a:t>
            </a:r>
            <a:r>
              <a:rPr lang="en-US" dirty="0" smtClean="0"/>
              <a:t> interface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Solution: Create a new class with a </a:t>
            </a: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LinkedList</a:t>
            </a:r>
            <a:r>
              <a:rPr lang="en-US" dirty="0" smtClean="0"/>
              <a:t> component and then code (by delegation to the </a:t>
            </a: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LinkedList</a:t>
            </a:r>
            <a:r>
              <a:rPr lang="en-US" dirty="0" smtClean="0"/>
              <a:t> class) only the public methods required by the </a:t>
            </a: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Queue</a:t>
            </a:r>
            <a:r>
              <a:rPr lang="en-US" dirty="0" smtClean="0"/>
              <a:t> interface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Using a Single-Linked List to Implement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Queue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eaLnBrk="1" hangingPunct="1"/>
            <a:r>
              <a:rPr lang="en-US" smtClean="0"/>
              <a:t>Insertions are at the rear of a queue and removals are from the front</a:t>
            </a:r>
          </a:p>
          <a:p>
            <a:pPr eaLnBrk="1" hangingPunct="1"/>
            <a:r>
              <a:rPr lang="en-US" smtClean="0"/>
              <a:t>We need a reference to the last list node so that insertions can be performed at O(1)</a:t>
            </a:r>
          </a:p>
          <a:p>
            <a:pPr eaLnBrk="1" hangingPunct="1"/>
            <a:r>
              <a:rPr lang="en-US" smtClean="0"/>
              <a:t>The number of elements in the queue is changed by methods insert and remove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mtClean="0">
                <a:solidFill>
                  <a:srgbClr val="0070C0"/>
                </a:solidFill>
              </a:rPr>
              <a:t>Listing 4.3 (</a:t>
            </a:r>
            <a:r>
              <a:rPr lang="en-US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ListQueue</a:t>
            </a:r>
            <a:r>
              <a:rPr lang="en-US" smtClean="0">
                <a:solidFill>
                  <a:srgbClr val="0070C0"/>
                </a:solidFill>
              </a:rPr>
              <a:t>, pages 208-209)</a:t>
            </a:r>
          </a:p>
        </p:txBody>
      </p:sp>
      <p:pic>
        <p:nvPicPr>
          <p:cNvPr id="26627" name="Picture 2" descr="C:\Documents and Settings\Administrator\My Documents\Koffman\PPTs\JPEGS\JWCL233_Koffman JPG files\ch04\w0084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495800"/>
            <a:ext cx="70104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Implementing a Queue Using a Circular Array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smtClean="0"/>
              <a:t>Single- or double-linked list implementation of a queue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The time efficiency of using is acceptable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There are some </a:t>
            </a:r>
            <a:r>
              <a:rPr lang="en-US" sz="2400" smtClean="0">
                <a:solidFill>
                  <a:srgbClr val="FF0000"/>
                </a:solidFill>
              </a:rPr>
              <a:t>space inefficiencies</a:t>
            </a:r>
          </a:p>
          <a:p>
            <a:pPr marL="1143000" lvl="2" eaLnBrk="1" hangingPunct="1">
              <a:lnSpc>
                <a:spcPct val="90000"/>
              </a:lnSpc>
            </a:pPr>
            <a:r>
              <a:rPr lang="en-US" sz="2000" smtClean="0"/>
              <a:t>Storage space is increased when using a linked list due to references stored in the nodes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smtClean="0"/>
              <a:t>Array Implementation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Insertion at rear of array is constant time O(1)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Removal from the front is linear time O(</a:t>
            </a:r>
            <a:r>
              <a:rPr lang="en-US" sz="2200" i="1" smtClean="0"/>
              <a:t>n</a:t>
            </a:r>
            <a:r>
              <a:rPr lang="en-US" sz="220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Removal from rear of array is constant time O(1)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Insertion at the front is linear time O(</a:t>
            </a:r>
            <a:r>
              <a:rPr lang="en-US" sz="2200" i="1" smtClean="0"/>
              <a:t>n</a:t>
            </a:r>
            <a:r>
              <a:rPr lang="en-US" sz="220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smtClean="0"/>
              <a:t>We now discuss how to avoid these inefficiencies in an array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817" y="3962400"/>
            <a:ext cx="1526358" cy="123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Implementing a Queue Using a Circular Array </a:t>
            </a:r>
            <a:r>
              <a:rPr lang="en-US" dirty="0" smtClean="0"/>
              <a:t>(cont.)</a:t>
            </a:r>
          </a:p>
        </p:txBody>
      </p:sp>
      <p:pic>
        <p:nvPicPr>
          <p:cNvPr id="28674" name="Picture 2" descr="C:\Documents and Settings\Administrator\My Documents\Koffman\PPTs\JPEGS\JWCL233_Koffman JPG files\ch04\w0085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438400"/>
            <a:ext cx="7848600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C:\Documents and Settings\Administrator\My Documents\Koffman\PPTs\JPEGS\JWCL233_Koffman JPG files\ch04\w0086-n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724400"/>
            <a:ext cx="77724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Implementing a Queue Using a Circular Array </a:t>
            </a:r>
            <a:r>
              <a:rPr lang="en-US" dirty="0" smtClean="0"/>
              <a:t>(cont.)</a:t>
            </a:r>
          </a:p>
        </p:txBody>
      </p:sp>
      <p:pic>
        <p:nvPicPr>
          <p:cNvPr id="29698" name="Picture 2" descr="C:\Documents and Settings\Administrator\My Documents\Koffman\PPTs\JPEGS\JWCL233_Koffman JPG files\ch04\w0087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667000"/>
            <a:ext cx="76231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Implementing a Queue Using a Circular Array </a:t>
            </a:r>
            <a:r>
              <a:rPr lang="en-US" dirty="0" smtClean="0"/>
              <a:t>(cont.)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905000" y="2133600"/>
            <a:ext cx="914400" cy="2438400"/>
            <a:chOff x="2133600" y="2133600"/>
            <a:chExt cx="914400" cy="2438400"/>
          </a:xfrm>
        </p:grpSpPr>
        <p:sp>
          <p:nvSpPr>
            <p:cNvPr id="2" name="Rectangle 1"/>
            <p:cNvSpPr/>
            <p:nvPr/>
          </p:nvSpPr>
          <p:spPr>
            <a:xfrm>
              <a:off x="2133600" y="2133600"/>
              <a:ext cx="914400" cy="24384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33600" y="2590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133600" y="3098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133600" y="3606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33600" y="4114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Elbow Connector 8"/>
          <p:cNvCxnSpPr>
            <a:cxnSpLocks noChangeShapeType="1"/>
            <a:stCxn id="2" idx="2"/>
            <a:endCxn id="2" idx="0"/>
          </p:cNvCxnSpPr>
          <p:nvPr/>
        </p:nvCxnSpPr>
        <p:spPr bwMode="auto">
          <a:xfrm rot="5400000" flipH="1" flipV="1">
            <a:off x="1134269" y="3352006"/>
            <a:ext cx="2457450" cy="1588"/>
          </a:xfrm>
          <a:prstGeom prst="bentConnector5">
            <a:avLst>
              <a:gd name="adj1" fmla="val -8917"/>
              <a:gd name="adj2" fmla="val 43200014"/>
              <a:gd name="adj3" fmla="val 108917"/>
            </a:avLst>
          </a:prstGeom>
          <a:noFill/>
          <a:ln w="12700" algn="ctr">
            <a:solidFill>
              <a:srgbClr val="452E1F"/>
            </a:solidFill>
            <a:miter lim="800000"/>
            <a:headEnd/>
            <a:tailEnd type="triangle" w="lg" len="lg"/>
          </a:ln>
        </p:spPr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962400" y="2133600"/>
            <a:ext cx="1665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size     = 0</a:t>
            </a: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152400" y="2135188"/>
            <a:ext cx="1752600" cy="336550"/>
            <a:chOff x="381000" y="2134394"/>
            <a:chExt cx="1752600" cy="336965"/>
          </a:xfrm>
        </p:grpSpPr>
        <p:sp>
          <p:nvSpPr>
            <p:cNvPr id="30732" name="TextBox 33"/>
            <p:cNvSpPr txBox="1">
              <a:spLocks noChangeArrowheads="1"/>
            </p:cNvSpPr>
            <p:nvPr/>
          </p:nvSpPr>
          <p:spPr bwMode="auto">
            <a:xfrm>
              <a:off x="381000" y="2134394"/>
              <a:ext cx="1284288" cy="336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front = 0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1676400" y="2302876"/>
              <a:ext cx="457200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152400" y="4114800"/>
            <a:ext cx="1724025" cy="336550"/>
            <a:chOff x="381000" y="4114800"/>
            <a:chExt cx="1724673" cy="336965"/>
          </a:xfrm>
        </p:grpSpPr>
        <p:sp>
          <p:nvSpPr>
            <p:cNvPr id="30730" name="TextBox 32"/>
            <p:cNvSpPr txBox="1">
              <a:spLocks noChangeArrowheads="1"/>
            </p:cNvSpPr>
            <p:nvPr/>
          </p:nvSpPr>
          <p:spPr bwMode="auto">
            <a:xfrm>
              <a:off x="381000" y="4114800"/>
              <a:ext cx="1284770" cy="336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rear  = 4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1648301" y="4283283"/>
              <a:ext cx="457372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962400" y="3606800"/>
            <a:ext cx="487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public ArrayQueue(int initCapacity)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capacity = initCapacity;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theData = (E[])new Object[capacity];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front = 0;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rear = capacity – 1;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size = 0;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962400" y="1593850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ourier New" pitchFamily="49" charset="0"/>
                <a:cs typeface="Courier New" pitchFamily="49" charset="0"/>
              </a:rPr>
              <a:t>ArrayQueue q = new ArrayQueue(5);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962400" y="2479675"/>
            <a:ext cx="1665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capacity =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Implementing a Queue Using a Circular Array </a:t>
            </a:r>
            <a:r>
              <a:rPr lang="en-US" dirty="0" smtClean="0"/>
              <a:t>(cont.)</a:t>
            </a:r>
          </a:p>
        </p:txBody>
      </p:sp>
      <p:grpSp>
        <p:nvGrpSpPr>
          <p:cNvPr id="31746" name="Group 4"/>
          <p:cNvGrpSpPr>
            <a:grpSpLocks/>
          </p:cNvGrpSpPr>
          <p:nvPr/>
        </p:nvGrpSpPr>
        <p:grpSpPr bwMode="auto">
          <a:xfrm>
            <a:off x="2532063" y="2133600"/>
            <a:ext cx="914400" cy="2438400"/>
            <a:chOff x="2133600" y="2133600"/>
            <a:chExt cx="914400" cy="2438400"/>
          </a:xfrm>
        </p:grpSpPr>
        <p:sp>
          <p:nvSpPr>
            <p:cNvPr id="2" name="Rectangle 1"/>
            <p:cNvSpPr/>
            <p:nvPr/>
          </p:nvSpPr>
          <p:spPr>
            <a:xfrm>
              <a:off x="2133600" y="2133600"/>
              <a:ext cx="914400" cy="24384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33600" y="2590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133600" y="3098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133600" y="3606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33600" y="4114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747" name="Elbow Connector 8"/>
          <p:cNvCxnSpPr>
            <a:cxnSpLocks noChangeShapeType="1"/>
            <a:stCxn id="2" idx="2"/>
            <a:endCxn id="2" idx="0"/>
          </p:cNvCxnSpPr>
          <p:nvPr/>
        </p:nvCxnSpPr>
        <p:spPr bwMode="auto">
          <a:xfrm rot="5400000" flipH="1" flipV="1">
            <a:off x="1761332" y="3352006"/>
            <a:ext cx="2457450" cy="1587"/>
          </a:xfrm>
          <a:prstGeom prst="bentConnector5">
            <a:avLst>
              <a:gd name="adj1" fmla="val -8917"/>
              <a:gd name="adj2" fmla="val 43200014"/>
              <a:gd name="adj3" fmla="val 108917"/>
            </a:avLst>
          </a:prstGeom>
          <a:noFill/>
          <a:ln w="12700" algn="ctr">
            <a:solidFill>
              <a:srgbClr val="452E1F"/>
            </a:solidFill>
            <a:miter lim="800000"/>
            <a:headEnd/>
            <a:tailEnd type="triangle" w="lg" len="lg"/>
          </a:ln>
        </p:spPr>
      </p:cxnSp>
      <p:sp>
        <p:nvSpPr>
          <p:cNvPr id="31748" name="TextBox 27"/>
          <p:cNvSpPr txBox="1">
            <a:spLocks noChangeArrowheads="1"/>
          </p:cNvSpPr>
          <p:nvPr/>
        </p:nvSpPr>
        <p:spPr bwMode="auto">
          <a:xfrm>
            <a:off x="4495800" y="2133600"/>
            <a:ext cx="165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size     = 0</a:t>
            </a:r>
          </a:p>
        </p:txBody>
      </p:sp>
      <p:grpSp>
        <p:nvGrpSpPr>
          <p:cNvPr id="31749" name="Group 30"/>
          <p:cNvGrpSpPr>
            <a:grpSpLocks/>
          </p:cNvGrpSpPr>
          <p:nvPr/>
        </p:nvGrpSpPr>
        <p:grpSpPr bwMode="auto">
          <a:xfrm>
            <a:off x="779463" y="2135188"/>
            <a:ext cx="1752600" cy="336550"/>
            <a:chOff x="381000" y="2134394"/>
            <a:chExt cx="1752600" cy="336965"/>
          </a:xfrm>
        </p:grpSpPr>
        <p:sp>
          <p:nvSpPr>
            <p:cNvPr id="31770" name="TextBox 33"/>
            <p:cNvSpPr txBox="1">
              <a:spLocks noChangeArrowheads="1"/>
            </p:cNvSpPr>
            <p:nvPr/>
          </p:nvSpPr>
          <p:spPr bwMode="auto">
            <a:xfrm>
              <a:off x="381000" y="2134394"/>
              <a:ext cx="1284288" cy="336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front = 0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1676400" y="2302876"/>
              <a:ext cx="457200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779463" y="4114800"/>
            <a:ext cx="1724025" cy="336550"/>
            <a:chOff x="381000" y="4114800"/>
            <a:chExt cx="1724673" cy="336965"/>
          </a:xfrm>
        </p:grpSpPr>
        <p:sp>
          <p:nvSpPr>
            <p:cNvPr id="31768" name="TextBox 32"/>
            <p:cNvSpPr txBox="1">
              <a:spLocks noChangeArrowheads="1"/>
            </p:cNvSpPr>
            <p:nvPr/>
          </p:nvSpPr>
          <p:spPr bwMode="auto">
            <a:xfrm>
              <a:off x="381000" y="4114800"/>
              <a:ext cx="1284770" cy="336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rear  = 4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1648301" y="4283283"/>
              <a:ext cx="457372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495800" y="3606800"/>
            <a:ext cx="48768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public boolean offer(E item)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if (size == capacity)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  reallocate();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size++;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rear = (rear + 1) % 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theData[rear] = item;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return true;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495800" y="159385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ourier New" pitchFamily="49" charset="0"/>
                <a:cs typeface="Courier New" pitchFamily="49" charset="0"/>
              </a:rPr>
              <a:t>q.offer('*');</a:t>
            </a:r>
          </a:p>
        </p:txBody>
      </p:sp>
      <p:sp>
        <p:nvSpPr>
          <p:cNvPr id="31753" name="TextBox 42"/>
          <p:cNvSpPr txBox="1">
            <a:spLocks noChangeArrowheads="1"/>
          </p:cNvSpPr>
          <p:nvPr/>
        </p:nvSpPr>
        <p:spPr bwMode="auto">
          <a:xfrm>
            <a:off x="4495800" y="2479675"/>
            <a:ext cx="165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capacity = 5</a:t>
            </a:r>
          </a:p>
        </p:txBody>
      </p:sp>
      <p:sp>
        <p:nvSpPr>
          <p:cNvPr id="3" name="Right Arrow 2"/>
          <p:cNvSpPr/>
          <p:nvPr/>
        </p:nvSpPr>
        <p:spPr>
          <a:xfrm>
            <a:off x="4043363" y="3719513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4043363" y="5181600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4043363" y="3871913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4043363" y="4546600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>
            <a:off x="4043363" y="4740275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4043363" y="4953000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853113" y="2133600"/>
            <a:ext cx="30797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808038" y="2420938"/>
            <a:ext cx="1695450" cy="336550"/>
            <a:chOff x="381000" y="4114800"/>
            <a:chExt cx="1696746" cy="335390"/>
          </a:xfrm>
        </p:grpSpPr>
        <p:sp>
          <p:nvSpPr>
            <p:cNvPr id="31766" name="TextBox 28"/>
            <p:cNvSpPr txBox="1">
              <a:spLocks noChangeArrowheads="1"/>
            </p:cNvSpPr>
            <p:nvPr/>
          </p:nvSpPr>
          <p:spPr bwMode="auto">
            <a:xfrm>
              <a:off x="381000" y="4114800"/>
              <a:ext cx="1285269" cy="335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rear  = 0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V="1">
              <a:off x="1648793" y="4114800"/>
              <a:ext cx="428953" cy="169277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36863" y="2135188"/>
            <a:ext cx="381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*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 flipV="1">
            <a:off x="3986213" y="4546600"/>
            <a:ext cx="374650" cy="18573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 flipV="1">
            <a:off x="4030663" y="4722813"/>
            <a:ext cx="374650" cy="1873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 flipV="1">
            <a:off x="4043363" y="4953000"/>
            <a:ext cx="376237" cy="1873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7" grpId="0"/>
      <p:bldP spid="8" grpId="0" animBg="1"/>
      <p:bldP spid="39" grpId="0" animBg="1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Implementing a Queue Using a Circular Array </a:t>
            </a:r>
            <a:r>
              <a:rPr lang="en-US" dirty="0" smtClean="0"/>
              <a:t>(cont.)</a:t>
            </a:r>
          </a:p>
        </p:txBody>
      </p:sp>
      <p:grpSp>
        <p:nvGrpSpPr>
          <p:cNvPr id="32770" name="Group 4"/>
          <p:cNvGrpSpPr>
            <a:grpSpLocks/>
          </p:cNvGrpSpPr>
          <p:nvPr/>
        </p:nvGrpSpPr>
        <p:grpSpPr bwMode="auto">
          <a:xfrm>
            <a:off x="2133600" y="2133600"/>
            <a:ext cx="914400" cy="2438400"/>
            <a:chOff x="2133600" y="2133600"/>
            <a:chExt cx="914400" cy="2438400"/>
          </a:xfrm>
        </p:grpSpPr>
        <p:sp>
          <p:nvSpPr>
            <p:cNvPr id="2" name="Rectangle 1"/>
            <p:cNvSpPr/>
            <p:nvPr/>
          </p:nvSpPr>
          <p:spPr>
            <a:xfrm>
              <a:off x="2133600" y="2133600"/>
              <a:ext cx="914400" cy="24384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33600" y="2590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133600" y="3098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133600" y="3606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33600" y="4114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Elbow Connector 8"/>
          <p:cNvCxnSpPr>
            <a:stCxn id="2" idx="2"/>
            <a:endCxn id="2" idx="0"/>
          </p:cNvCxnSpPr>
          <p:nvPr/>
        </p:nvCxnSpPr>
        <p:spPr>
          <a:xfrm rot="5400000" flipH="1">
            <a:off x="1371601" y="3352800"/>
            <a:ext cx="2438400" cy="3175"/>
          </a:xfrm>
          <a:prstGeom prst="bentConnector5">
            <a:avLst>
              <a:gd name="adj1" fmla="val -9375"/>
              <a:gd name="adj2" fmla="val -52278275"/>
              <a:gd name="adj3" fmla="val 109374"/>
            </a:avLst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2" name="TextBox 27"/>
          <p:cNvSpPr txBox="1">
            <a:spLocks noChangeArrowheads="1"/>
          </p:cNvSpPr>
          <p:nvPr/>
        </p:nvSpPr>
        <p:spPr bwMode="auto">
          <a:xfrm>
            <a:off x="4724400" y="2133600"/>
            <a:ext cx="165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size     = 1</a:t>
            </a:r>
          </a:p>
        </p:txBody>
      </p:sp>
      <p:grpSp>
        <p:nvGrpSpPr>
          <p:cNvPr id="32773" name="Group 30"/>
          <p:cNvGrpSpPr>
            <a:grpSpLocks/>
          </p:cNvGrpSpPr>
          <p:nvPr/>
        </p:nvGrpSpPr>
        <p:grpSpPr bwMode="auto">
          <a:xfrm>
            <a:off x="381000" y="2135188"/>
            <a:ext cx="1752600" cy="338137"/>
            <a:chOff x="381000" y="2134394"/>
            <a:chExt cx="1752600" cy="338554"/>
          </a:xfrm>
        </p:grpSpPr>
        <p:sp>
          <p:nvSpPr>
            <p:cNvPr id="32795" name="TextBox 33"/>
            <p:cNvSpPr txBox="1">
              <a:spLocks noChangeArrowheads="1"/>
            </p:cNvSpPr>
            <p:nvPr/>
          </p:nvSpPr>
          <p:spPr bwMode="auto">
            <a:xfrm>
              <a:off x="381000" y="2134394"/>
              <a:ext cx="129554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front = 0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1676400" y="2304465"/>
              <a:ext cx="457200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381000" y="2654300"/>
            <a:ext cx="1724025" cy="338138"/>
            <a:chOff x="381000" y="4114800"/>
            <a:chExt cx="1724673" cy="338554"/>
          </a:xfrm>
        </p:grpSpPr>
        <p:sp>
          <p:nvSpPr>
            <p:cNvPr id="32793" name="TextBox 32"/>
            <p:cNvSpPr txBox="1">
              <a:spLocks noChangeArrowheads="1"/>
            </p:cNvSpPr>
            <p:nvPr/>
          </p:nvSpPr>
          <p:spPr bwMode="auto">
            <a:xfrm>
              <a:off x="381000" y="4114800"/>
              <a:ext cx="129554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rear  = 1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1648301" y="4284872"/>
              <a:ext cx="457372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724400" y="3606800"/>
            <a:ext cx="48768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public boolean offer(E item)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if (size == capacity)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  reallocate();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size++;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rear = (rear + 1) % 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theData[rear] = item;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return true;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724400" y="159385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ourier New" pitchFamily="49" charset="0"/>
                <a:cs typeface="Courier New" pitchFamily="49" charset="0"/>
              </a:rPr>
              <a:t>q.offer('+');</a:t>
            </a:r>
          </a:p>
        </p:txBody>
      </p:sp>
      <p:sp>
        <p:nvSpPr>
          <p:cNvPr id="32777" name="TextBox 42"/>
          <p:cNvSpPr txBox="1">
            <a:spLocks noChangeArrowheads="1"/>
          </p:cNvSpPr>
          <p:nvPr/>
        </p:nvSpPr>
        <p:spPr bwMode="auto">
          <a:xfrm>
            <a:off x="4724400" y="2479675"/>
            <a:ext cx="165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capacity = 5</a:t>
            </a:r>
          </a:p>
        </p:txBody>
      </p:sp>
      <p:sp>
        <p:nvSpPr>
          <p:cNvPr id="3" name="Right Arrow 2"/>
          <p:cNvSpPr/>
          <p:nvPr/>
        </p:nvSpPr>
        <p:spPr>
          <a:xfrm>
            <a:off x="4406900" y="3719513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4406900" y="5181600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4406900" y="3871913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4406900" y="4546600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>
            <a:off x="4406900" y="4740275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4406900" y="4953000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081713" y="2133600"/>
            <a:ext cx="30797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409575" y="2420938"/>
            <a:ext cx="1695450" cy="339725"/>
            <a:chOff x="381000" y="4114800"/>
            <a:chExt cx="1696746" cy="338554"/>
          </a:xfrm>
        </p:grpSpPr>
        <p:sp>
          <p:nvSpPr>
            <p:cNvPr id="32791" name="TextBox 28"/>
            <p:cNvSpPr txBox="1">
              <a:spLocks noChangeArrowheads="1"/>
            </p:cNvSpPr>
            <p:nvPr/>
          </p:nvSpPr>
          <p:spPr bwMode="auto">
            <a:xfrm>
              <a:off x="381000" y="4114800"/>
              <a:ext cx="129554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rear  = 0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V="1">
              <a:off x="1648793" y="4114800"/>
              <a:ext cx="428953" cy="169277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86" name="TextBox 6"/>
          <p:cNvSpPr txBox="1">
            <a:spLocks noChangeArrowheads="1"/>
          </p:cNvSpPr>
          <p:nvPr/>
        </p:nvSpPr>
        <p:spPr bwMode="auto">
          <a:xfrm>
            <a:off x="2438400" y="2135188"/>
            <a:ext cx="381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*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 flipV="1">
            <a:off x="4349750" y="4546600"/>
            <a:ext cx="374650" cy="18573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 flipV="1">
            <a:off x="4394200" y="4722813"/>
            <a:ext cx="374650" cy="1873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 flipV="1">
            <a:off x="4406900" y="4953000"/>
            <a:ext cx="376238" cy="1873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438400" y="2655888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8" grpId="0" animBg="1"/>
      <p:bldP spid="39" grpId="0" animBg="1"/>
      <p:bldP spid="40" grpId="0" animBg="1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 smtClean="0"/>
              <a:t>Chapter Objectives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/>
              <a:t>Learn how 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3200" smtClean="0"/>
              <a:t>to represent a waiting line (queue) 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3200" smtClean="0"/>
              <a:t>to use the methods in the </a:t>
            </a:r>
            <a:r>
              <a:rPr lang="en-US" sz="3200" smtClean="0">
                <a:latin typeface="Courier New" pitchFamily="49" charset="0"/>
                <a:cs typeface="Courier New" pitchFamily="49" charset="0"/>
              </a:rPr>
              <a:t>Queue</a:t>
            </a:r>
            <a:r>
              <a:rPr lang="en-US" sz="3200" smtClean="0"/>
              <a:t> interface</a:t>
            </a:r>
            <a:r>
              <a:rPr lang="en-US" sz="2400" smtClean="0"/>
              <a:t> </a:t>
            </a:r>
          </a:p>
          <a:p>
            <a:pPr marL="1143000" lvl="2" eaLnBrk="1" hangingPunct="1">
              <a:lnSpc>
                <a:spcPct val="90000"/>
              </a:lnSpc>
            </a:pPr>
            <a:r>
              <a:rPr lang="en-US" sz="2800" smtClean="0"/>
              <a:t>for insertion (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offer</a:t>
            </a:r>
            <a:r>
              <a:rPr lang="en-US" sz="2800" smtClean="0"/>
              <a:t> and 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add</a:t>
            </a:r>
            <a:r>
              <a:rPr lang="en-US" sz="2800" smtClean="0"/>
              <a:t>), </a:t>
            </a:r>
          </a:p>
          <a:p>
            <a:pPr marL="1143000" lvl="2" eaLnBrk="1" hangingPunct="1">
              <a:lnSpc>
                <a:spcPct val="90000"/>
              </a:lnSpc>
            </a:pPr>
            <a:r>
              <a:rPr lang="en-US" sz="2800" smtClean="0"/>
              <a:t>removal (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remove</a:t>
            </a:r>
            <a:r>
              <a:rPr lang="en-US" sz="2800" smtClean="0"/>
              <a:t> and 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poll</a:t>
            </a:r>
            <a:r>
              <a:rPr lang="en-US" sz="2800" smtClean="0"/>
              <a:t>), and </a:t>
            </a:r>
          </a:p>
          <a:p>
            <a:pPr marL="1143000" lvl="2" eaLnBrk="1" hangingPunct="1">
              <a:lnSpc>
                <a:spcPct val="90000"/>
              </a:lnSpc>
            </a:pPr>
            <a:r>
              <a:rPr lang="en-US" sz="2800" smtClean="0"/>
              <a:t>for accessing the element at the front (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peek</a:t>
            </a:r>
            <a:r>
              <a:rPr lang="en-US" sz="2800" smtClean="0"/>
              <a:t> and 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element</a:t>
            </a:r>
            <a:r>
              <a:rPr lang="en-US" sz="2800" smtClean="0"/>
              <a:t>)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3200" smtClean="0"/>
              <a:t>to implement the </a:t>
            </a:r>
            <a:r>
              <a:rPr lang="en-US" sz="3200" smtClean="0">
                <a:latin typeface="Courier New" pitchFamily="49" charset="0"/>
                <a:cs typeface="Courier New" pitchFamily="49" charset="0"/>
              </a:rPr>
              <a:t>Queue</a:t>
            </a:r>
            <a:r>
              <a:rPr lang="en-US" sz="3200" smtClean="0"/>
              <a:t> interface using a single-linked list, a circular array, and a double-linked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Implementing a Queue Using a Circular Array </a:t>
            </a:r>
            <a:r>
              <a:rPr lang="en-US" dirty="0" smtClean="0"/>
              <a:t>(cont.)</a:t>
            </a:r>
          </a:p>
        </p:txBody>
      </p:sp>
      <p:grpSp>
        <p:nvGrpSpPr>
          <p:cNvPr id="33794" name="Group 4"/>
          <p:cNvGrpSpPr>
            <a:grpSpLocks/>
          </p:cNvGrpSpPr>
          <p:nvPr/>
        </p:nvGrpSpPr>
        <p:grpSpPr bwMode="auto">
          <a:xfrm>
            <a:off x="2133600" y="2133600"/>
            <a:ext cx="914400" cy="2438400"/>
            <a:chOff x="2133600" y="2133600"/>
            <a:chExt cx="914400" cy="2438400"/>
          </a:xfrm>
        </p:grpSpPr>
        <p:sp>
          <p:nvSpPr>
            <p:cNvPr id="2" name="Rectangle 1"/>
            <p:cNvSpPr/>
            <p:nvPr/>
          </p:nvSpPr>
          <p:spPr>
            <a:xfrm>
              <a:off x="2133600" y="2133600"/>
              <a:ext cx="914400" cy="24384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33600" y="2590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133600" y="3098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133600" y="3606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33600" y="4114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Elbow Connector 8"/>
          <p:cNvCxnSpPr>
            <a:stCxn id="2" idx="2"/>
            <a:endCxn id="2" idx="0"/>
          </p:cNvCxnSpPr>
          <p:nvPr/>
        </p:nvCxnSpPr>
        <p:spPr>
          <a:xfrm rot="5400000" flipH="1">
            <a:off x="1371601" y="3352800"/>
            <a:ext cx="2438400" cy="3175"/>
          </a:xfrm>
          <a:prstGeom prst="bentConnector5">
            <a:avLst>
              <a:gd name="adj1" fmla="val -9375"/>
              <a:gd name="adj2" fmla="val -52278275"/>
              <a:gd name="adj3" fmla="val 109374"/>
            </a:avLst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6" name="TextBox 27"/>
          <p:cNvSpPr txBox="1">
            <a:spLocks noChangeArrowheads="1"/>
          </p:cNvSpPr>
          <p:nvPr/>
        </p:nvSpPr>
        <p:spPr bwMode="auto">
          <a:xfrm>
            <a:off x="4724400" y="2133600"/>
            <a:ext cx="165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size     = 2</a:t>
            </a:r>
          </a:p>
        </p:txBody>
      </p:sp>
      <p:grpSp>
        <p:nvGrpSpPr>
          <p:cNvPr id="33797" name="Group 30"/>
          <p:cNvGrpSpPr>
            <a:grpSpLocks/>
          </p:cNvGrpSpPr>
          <p:nvPr/>
        </p:nvGrpSpPr>
        <p:grpSpPr bwMode="auto">
          <a:xfrm>
            <a:off x="381000" y="2135188"/>
            <a:ext cx="1752600" cy="338137"/>
            <a:chOff x="381000" y="2134394"/>
            <a:chExt cx="1752600" cy="338554"/>
          </a:xfrm>
        </p:grpSpPr>
        <p:sp>
          <p:nvSpPr>
            <p:cNvPr id="33820" name="TextBox 33"/>
            <p:cNvSpPr txBox="1">
              <a:spLocks noChangeArrowheads="1"/>
            </p:cNvSpPr>
            <p:nvPr/>
          </p:nvSpPr>
          <p:spPr bwMode="auto">
            <a:xfrm>
              <a:off x="381000" y="2134394"/>
              <a:ext cx="129554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front = 0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1676400" y="2304465"/>
              <a:ext cx="457200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381000" y="2654300"/>
            <a:ext cx="1724025" cy="338138"/>
            <a:chOff x="381000" y="4114800"/>
            <a:chExt cx="1724673" cy="338554"/>
          </a:xfrm>
        </p:grpSpPr>
        <p:sp>
          <p:nvSpPr>
            <p:cNvPr id="33818" name="TextBox 32"/>
            <p:cNvSpPr txBox="1">
              <a:spLocks noChangeArrowheads="1"/>
            </p:cNvSpPr>
            <p:nvPr/>
          </p:nvSpPr>
          <p:spPr bwMode="auto">
            <a:xfrm>
              <a:off x="381000" y="4114800"/>
              <a:ext cx="129554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rear  = 1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1648301" y="4284872"/>
              <a:ext cx="457372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724400" y="3606800"/>
            <a:ext cx="48768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public boolean offer(E item)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if (size == capacity)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  reallocate();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size++;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rear = (rear + 1) % 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theData[rear] = item;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return true;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724400" y="159385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ourier New" pitchFamily="49" charset="0"/>
                <a:cs typeface="Courier New" pitchFamily="49" charset="0"/>
              </a:rPr>
              <a:t>q.offer('/');</a:t>
            </a:r>
          </a:p>
        </p:txBody>
      </p:sp>
      <p:sp>
        <p:nvSpPr>
          <p:cNvPr id="33801" name="TextBox 42"/>
          <p:cNvSpPr txBox="1">
            <a:spLocks noChangeArrowheads="1"/>
          </p:cNvSpPr>
          <p:nvPr/>
        </p:nvSpPr>
        <p:spPr bwMode="auto">
          <a:xfrm>
            <a:off x="4724400" y="2479675"/>
            <a:ext cx="165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capacity = 5</a:t>
            </a:r>
          </a:p>
        </p:txBody>
      </p:sp>
      <p:sp>
        <p:nvSpPr>
          <p:cNvPr id="3" name="Right Arrow 2"/>
          <p:cNvSpPr/>
          <p:nvPr/>
        </p:nvSpPr>
        <p:spPr>
          <a:xfrm>
            <a:off x="4406900" y="3719513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4406900" y="5181600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4406900" y="3871913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4406900" y="4546600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>
            <a:off x="4406900" y="4740275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4406900" y="4953000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034088" y="2133600"/>
            <a:ext cx="30797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33809" name="TextBox 6"/>
          <p:cNvSpPr txBox="1">
            <a:spLocks noChangeArrowheads="1"/>
          </p:cNvSpPr>
          <p:nvPr/>
        </p:nvSpPr>
        <p:spPr bwMode="auto">
          <a:xfrm>
            <a:off x="2438400" y="2135188"/>
            <a:ext cx="381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*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 flipV="1">
            <a:off x="4349750" y="4546600"/>
            <a:ext cx="374650" cy="18573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 flipV="1">
            <a:off x="4394200" y="4722813"/>
            <a:ext cx="374650" cy="1873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 flipV="1">
            <a:off x="4406900" y="4953000"/>
            <a:ext cx="376238" cy="1873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3813" name="TextBox 40"/>
          <p:cNvSpPr txBox="1">
            <a:spLocks noChangeArrowheads="1"/>
          </p:cNvSpPr>
          <p:nvPr/>
        </p:nvSpPr>
        <p:spPr bwMode="auto">
          <a:xfrm>
            <a:off x="2438400" y="2655888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+</a:t>
            </a: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409575" y="3182938"/>
            <a:ext cx="1724025" cy="339725"/>
            <a:chOff x="381000" y="4114800"/>
            <a:chExt cx="1724673" cy="338554"/>
          </a:xfrm>
        </p:grpSpPr>
        <p:sp>
          <p:nvSpPr>
            <p:cNvPr id="33816" name="TextBox 43"/>
            <p:cNvSpPr txBox="1">
              <a:spLocks noChangeArrowheads="1"/>
            </p:cNvSpPr>
            <p:nvPr/>
          </p:nvSpPr>
          <p:spPr bwMode="auto">
            <a:xfrm>
              <a:off x="381000" y="4114800"/>
              <a:ext cx="129554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rear  = 2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1648301" y="4284077"/>
              <a:ext cx="457372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438400" y="32004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8" grpId="0" animBg="1"/>
      <p:bldP spid="39" grpId="0" animBg="1"/>
      <p:bldP spid="40" grpId="0" animBg="1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Implementing a Queue Using a Circular Array </a:t>
            </a:r>
            <a:r>
              <a:rPr lang="en-US" dirty="0" smtClean="0"/>
              <a:t>(cont.)</a:t>
            </a:r>
          </a:p>
        </p:txBody>
      </p:sp>
      <p:grpSp>
        <p:nvGrpSpPr>
          <p:cNvPr id="34818" name="Group 4"/>
          <p:cNvGrpSpPr>
            <a:grpSpLocks/>
          </p:cNvGrpSpPr>
          <p:nvPr/>
        </p:nvGrpSpPr>
        <p:grpSpPr bwMode="auto">
          <a:xfrm>
            <a:off x="2133600" y="2133600"/>
            <a:ext cx="914400" cy="2438400"/>
            <a:chOff x="2133600" y="2133600"/>
            <a:chExt cx="914400" cy="2438400"/>
          </a:xfrm>
        </p:grpSpPr>
        <p:sp>
          <p:nvSpPr>
            <p:cNvPr id="2" name="Rectangle 1"/>
            <p:cNvSpPr/>
            <p:nvPr/>
          </p:nvSpPr>
          <p:spPr>
            <a:xfrm>
              <a:off x="2133600" y="2133600"/>
              <a:ext cx="914400" cy="24384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33600" y="2590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133600" y="3098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133600" y="3606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33600" y="4114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Elbow Connector 8"/>
          <p:cNvCxnSpPr>
            <a:stCxn id="2" idx="2"/>
            <a:endCxn id="2" idx="0"/>
          </p:cNvCxnSpPr>
          <p:nvPr/>
        </p:nvCxnSpPr>
        <p:spPr>
          <a:xfrm rot="5400000" flipH="1">
            <a:off x="1371601" y="3352800"/>
            <a:ext cx="2438400" cy="3175"/>
          </a:xfrm>
          <a:prstGeom prst="bentConnector5">
            <a:avLst>
              <a:gd name="adj1" fmla="val -9375"/>
              <a:gd name="adj2" fmla="val -52278275"/>
              <a:gd name="adj3" fmla="val 109374"/>
            </a:avLst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0" name="TextBox 27"/>
          <p:cNvSpPr txBox="1">
            <a:spLocks noChangeArrowheads="1"/>
          </p:cNvSpPr>
          <p:nvPr/>
        </p:nvSpPr>
        <p:spPr bwMode="auto">
          <a:xfrm>
            <a:off x="4800600" y="2133600"/>
            <a:ext cx="165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size     = 3</a:t>
            </a:r>
          </a:p>
        </p:txBody>
      </p:sp>
      <p:grpSp>
        <p:nvGrpSpPr>
          <p:cNvPr id="34821" name="Group 30"/>
          <p:cNvGrpSpPr>
            <a:grpSpLocks/>
          </p:cNvGrpSpPr>
          <p:nvPr/>
        </p:nvGrpSpPr>
        <p:grpSpPr bwMode="auto">
          <a:xfrm>
            <a:off x="381000" y="2135188"/>
            <a:ext cx="1752600" cy="338137"/>
            <a:chOff x="381000" y="2134394"/>
            <a:chExt cx="1752600" cy="338554"/>
          </a:xfrm>
        </p:grpSpPr>
        <p:sp>
          <p:nvSpPr>
            <p:cNvPr id="34845" name="TextBox 33"/>
            <p:cNvSpPr txBox="1">
              <a:spLocks noChangeArrowheads="1"/>
            </p:cNvSpPr>
            <p:nvPr/>
          </p:nvSpPr>
          <p:spPr bwMode="auto">
            <a:xfrm>
              <a:off x="381000" y="2134394"/>
              <a:ext cx="129554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front = 0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1676400" y="2304465"/>
              <a:ext cx="457200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409575" y="3719513"/>
            <a:ext cx="1724025" cy="338137"/>
            <a:chOff x="381000" y="4114800"/>
            <a:chExt cx="1724673" cy="338554"/>
          </a:xfrm>
        </p:grpSpPr>
        <p:sp>
          <p:nvSpPr>
            <p:cNvPr id="34843" name="TextBox 32"/>
            <p:cNvSpPr txBox="1">
              <a:spLocks noChangeArrowheads="1"/>
            </p:cNvSpPr>
            <p:nvPr/>
          </p:nvSpPr>
          <p:spPr bwMode="auto">
            <a:xfrm>
              <a:off x="381000" y="4114800"/>
              <a:ext cx="129554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rear  = 3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1648301" y="4284871"/>
              <a:ext cx="457372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800600" y="3606800"/>
            <a:ext cx="48768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public boolean offer(E item)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if (size == capacity)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  reallocate();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size++;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rear = (rear + 1) % 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theData[rear] = item;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return true;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800600" y="159385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ourier New" pitchFamily="49" charset="0"/>
                <a:cs typeface="Courier New" pitchFamily="49" charset="0"/>
              </a:rPr>
              <a:t>q.offer('-');</a:t>
            </a:r>
          </a:p>
        </p:txBody>
      </p:sp>
      <p:sp>
        <p:nvSpPr>
          <p:cNvPr id="34825" name="TextBox 42"/>
          <p:cNvSpPr txBox="1">
            <a:spLocks noChangeArrowheads="1"/>
          </p:cNvSpPr>
          <p:nvPr/>
        </p:nvSpPr>
        <p:spPr bwMode="auto">
          <a:xfrm>
            <a:off x="4800600" y="2479675"/>
            <a:ext cx="165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capacity = 5</a:t>
            </a:r>
          </a:p>
        </p:txBody>
      </p:sp>
      <p:sp>
        <p:nvSpPr>
          <p:cNvPr id="3" name="Right Arrow 2"/>
          <p:cNvSpPr/>
          <p:nvPr/>
        </p:nvSpPr>
        <p:spPr>
          <a:xfrm>
            <a:off x="4483100" y="3719513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4483100" y="5181600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4483100" y="3871913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4483100" y="4546600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>
            <a:off x="4483100" y="4740275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4483100" y="4953000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110288" y="2133600"/>
            <a:ext cx="306387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34833" name="TextBox 6"/>
          <p:cNvSpPr txBox="1">
            <a:spLocks noChangeArrowheads="1"/>
          </p:cNvSpPr>
          <p:nvPr/>
        </p:nvSpPr>
        <p:spPr bwMode="auto">
          <a:xfrm>
            <a:off x="2438400" y="2135188"/>
            <a:ext cx="381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*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 flipV="1">
            <a:off x="4425950" y="4546600"/>
            <a:ext cx="374650" cy="18573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 flipV="1">
            <a:off x="4470400" y="4722813"/>
            <a:ext cx="374650" cy="1873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 flipV="1">
            <a:off x="4483100" y="4953000"/>
            <a:ext cx="376238" cy="1873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4837" name="TextBox 40"/>
          <p:cNvSpPr txBox="1">
            <a:spLocks noChangeArrowheads="1"/>
          </p:cNvSpPr>
          <p:nvPr/>
        </p:nvSpPr>
        <p:spPr bwMode="auto">
          <a:xfrm>
            <a:off x="2438400" y="2655888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+</a:t>
            </a: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409575" y="3182938"/>
            <a:ext cx="1724025" cy="339725"/>
            <a:chOff x="381000" y="4114800"/>
            <a:chExt cx="1724673" cy="338554"/>
          </a:xfrm>
        </p:grpSpPr>
        <p:sp>
          <p:nvSpPr>
            <p:cNvPr id="34841" name="TextBox 43"/>
            <p:cNvSpPr txBox="1">
              <a:spLocks noChangeArrowheads="1"/>
            </p:cNvSpPr>
            <p:nvPr/>
          </p:nvSpPr>
          <p:spPr bwMode="auto">
            <a:xfrm>
              <a:off x="381000" y="4114800"/>
              <a:ext cx="129554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rear  = 2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1648301" y="4284077"/>
              <a:ext cx="457372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839" name="TextBox 45"/>
          <p:cNvSpPr txBox="1">
            <a:spLocks noChangeArrowheads="1"/>
          </p:cNvSpPr>
          <p:nvPr/>
        </p:nvSpPr>
        <p:spPr bwMode="auto">
          <a:xfrm>
            <a:off x="2438400" y="32004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/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438400" y="3719513"/>
            <a:ext cx="381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8" grpId="0" animBg="1"/>
      <p:bldP spid="39" grpId="0" animBg="1"/>
      <p:bldP spid="40" grpId="0" animBg="1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Implementing a Queue Using a Circular Array </a:t>
            </a:r>
            <a:r>
              <a:rPr lang="en-US" dirty="0" smtClean="0"/>
              <a:t>(cont.)</a:t>
            </a:r>
          </a:p>
        </p:txBody>
      </p:sp>
      <p:grpSp>
        <p:nvGrpSpPr>
          <p:cNvPr id="35842" name="Group 4"/>
          <p:cNvGrpSpPr>
            <a:grpSpLocks/>
          </p:cNvGrpSpPr>
          <p:nvPr/>
        </p:nvGrpSpPr>
        <p:grpSpPr bwMode="auto">
          <a:xfrm>
            <a:off x="2133600" y="2133600"/>
            <a:ext cx="914400" cy="2438400"/>
            <a:chOff x="2133600" y="2133600"/>
            <a:chExt cx="914400" cy="2438400"/>
          </a:xfrm>
        </p:grpSpPr>
        <p:sp>
          <p:nvSpPr>
            <p:cNvPr id="2" name="Rectangle 1"/>
            <p:cNvSpPr/>
            <p:nvPr/>
          </p:nvSpPr>
          <p:spPr>
            <a:xfrm>
              <a:off x="2133600" y="2133600"/>
              <a:ext cx="914400" cy="24384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33600" y="2590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133600" y="3098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133600" y="3606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33600" y="4114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Elbow Connector 8"/>
          <p:cNvCxnSpPr>
            <a:stCxn id="2" idx="2"/>
            <a:endCxn id="2" idx="0"/>
          </p:cNvCxnSpPr>
          <p:nvPr/>
        </p:nvCxnSpPr>
        <p:spPr>
          <a:xfrm rot="5400000" flipH="1">
            <a:off x="1371601" y="3352800"/>
            <a:ext cx="2438400" cy="3175"/>
          </a:xfrm>
          <a:prstGeom prst="bentConnector5">
            <a:avLst>
              <a:gd name="adj1" fmla="val -9375"/>
              <a:gd name="adj2" fmla="val -52278275"/>
              <a:gd name="adj3" fmla="val 109374"/>
            </a:avLst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4" name="TextBox 27"/>
          <p:cNvSpPr txBox="1">
            <a:spLocks noChangeArrowheads="1"/>
          </p:cNvSpPr>
          <p:nvPr/>
        </p:nvSpPr>
        <p:spPr bwMode="auto">
          <a:xfrm>
            <a:off x="4876800" y="2133600"/>
            <a:ext cx="165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size     = 4</a:t>
            </a:r>
          </a:p>
        </p:txBody>
      </p:sp>
      <p:grpSp>
        <p:nvGrpSpPr>
          <p:cNvPr id="35845" name="Group 30"/>
          <p:cNvGrpSpPr>
            <a:grpSpLocks/>
          </p:cNvGrpSpPr>
          <p:nvPr/>
        </p:nvGrpSpPr>
        <p:grpSpPr bwMode="auto">
          <a:xfrm>
            <a:off x="381000" y="2135188"/>
            <a:ext cx="1752600" cy="338137"/>
            <a:chOff x="381000" y="2134394"/>
            <a:chExt cx="1752600" cy="338554"/>
          </a:xfrm>
        </p:grpSpPr>
        <p:sp>
          <p:nvSpPr>
            <p:cNvPr id="35870" name="TextBox 33"/>
            <p:cNvSpPr txBox="1">
              <a:spLocks noChangeArrowheads="1"/>
            </p:cNvSpPr>
            <p:nvPr/>
          </p:nvSpPr>
          <p:spPr bwMode="auto">
            <a:xfrm>
              <a:off x="381000" y="2134394"/>
              <a:ext cx="129554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front = 0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1676400" y="2304465"/>
              <a:ext cx="457200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381000" y="4222750"/>
            <a:ext cx="1724025" cy="338138"/>
            <a:chOff x="381000" y="4114800"/>
            <a:chExt cx="1724673" cy="338554"/>
          </a:xfrm>
        </p:grpSpPr>
        <p:sp>
          <p:nvSpPr>
            <p:cNvPr id="35868" name="TextBox 32"/>
            <p:cNvSpPr txBox="1">
              <a:spLocks noChangeArrowheads="1"/>
            </p:cNvSpPr>
            <p:nvPr/>
          </p:nvSpPr>
          <p:spPr bwMode="auto">
            <a:xfrm>
              <a:off x="381000" y="4114800"/>
              <a:ext cx="129554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rear  = 4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1648301" y="4284872"/>
              <a:ext cx="457372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876800" y="3606800"/>
            <a:ext cx="48768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public boolean offer(E item)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if (size == capacity)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  reallocate();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size++;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rear = (rear + 1) % 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theData[rear] = item;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return true;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876800" y="159385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ourier New" pitchFamily="49" charset="0"/>
                <a:cs typeface="Courier New" pitchFamily="49" charset="0"/>
              </a:rPr>
              <a:t>q.offer('A');</a:t>
            </a:r>
          </a:p>
        </p:txBody>
      </p:sp>
      <p:sp>
        <p:nvSpPr>
          <p:cNvPr id="35849" name="TextBox 42"/>
          <p:cNvSpPr txBox="1">
            <a:spLocks noChangeArrowheads="1"/>
          </p:cNvSpPr>
          <p:nvPr/>
        </p:nvSpPr>
        <p:spPr bwMode="auto">
          <a:xfrm>
            <a:off x="4876800" y="2479675"/>
            <a:ext cx="165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capacity = 5</a:t>
            </a:r>
          </a:p>
        </p:txBody>
      </p:sp>
      <p:sp>
        <p:nvSpPr>
          <p:cNvPr id="3" name="Right Arrow 2"/>
          <p:cNvSpPr/>
          <p:nvPr/>
        </p:nvSpPr>
        <p:spPr>
          <a:xfrm>
            <a:off x="4559300" y="3719513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4559300" y="5181600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4559300" y="3871913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4559300" y="4546600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>
            <a:off x="4559300" y="4740275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4559300" y="4953000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186488" y="2133600"/>
            <a:ext cx="355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5</a:t>
            </a:r>
          </a:p>
        </p:txBody>
      </p:sp>
      <p:sp>
        <p:nvSpPr>
          <p:cNvPr id="35857" name="TextBox 6"/>
          <p:cNvSpPr txBox="1">
            <a:spLocks noChangeArrowheads="1"/>
          </p:cNvSpPr>
          <p:nvPr/>
        </p:nvSpPr>
        <p:spPr bwMode="auto">
          <a:xfrm>
            <a:off x="2438400" y="2135188"/>
            <a:ext cx="381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*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 flipV="1">
            <a:off x="4502150" y="4546600"/>
            <a:ext cx="374650" cy="18573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 flipV="1">
            <a:off x="4546600" y="4722813"/>
            <a:ext cx="374650" cy="1873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 flipV="1">
            <a:off x="4559300" y="4953000"/>
            <a:ext cx="376238" cy="1873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5861" name="TextBox 40"/>
          <p:cNvSpPr txBox="1">
            <a:spLocks noChangeArrowheads="1"/>
          </p:cNvSpPr>
          <p:nvPr/>
        </p:nvSpPr>
        <p:spPr bwMode="auto">
          <a:xfrm>
            <a:off x="2438400" y="2655888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+</a:t>
            </a: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381000" y="3686175"/>
            <a:ext cx="1724025" cy="339725"/>
            <a:chOff x="381000" y="4114800"/>
            <a:chExt cx="1724673" cy="338554"/>
          </a:xfrm>
        </p:grpSpPr>
        <p:sp>
          <p:nvSpPr>
            <p:cNvPr id="35866" name="TextBox 43"/>
            <p:cNvSpPr txBox="1">
              <a:spLocks noChangeArrowheads="1"/>
            </p:cNvSpPr>
            <p:nvPr/>
          </p:nvSpPr>
          <p:spPr bwMode="auto">
            <a:xfrm>
              <a:off x="381000" y="4114800"/>
              <a:ext cx="129554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rear  = 3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1648301" y="4284077"/>
              <a:ext cx="457372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863" name="TextBox 45"/>
          <p:cNvSpPr txBox="1">
            <a:spLocks noChangeArrowheads="1"/>
          </p:cNvSpPr>
          <p:nvPr/>
        </p:nvSpPr>
        <p:spPr bwMode="auto">
          <a:xfrm>
            <a:off x="2438400" y="32004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/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438400" y="41275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35865" name="TextBox 46"/>
          <p:cNvSpPr txBox="1">
            <a:spLocks noChangeArrowheads="1"/>
          </p:cNvSpPr>
          <p:nvPr/>
        </p:nvSpPr>
        <p:spPr bwMode="auto">
          <a:xfrm>
            <a:off x="2438400" y="3686175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8" grpId="0" animBg="1"/>
      <p:bldP spid="39" grpId="0" animBg="1"/>
      <p:bldP spid="40" grpId="0" animBg="1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Implementing a Queue Using a Circular Array </a:t>
            </a:r>
            <a:r>
              <a:rPr lang="en-US" dirty="0" smtClean="0"/>
              <a:t>(cont.)</a:t>
            </a:r>
          </a:p>
        </p:txBody>
      </p:sp>
      <p:grpSp>
        <p:nvGrpSpPr>
          <p:cNvPr id="36866" name="Group 4"/>
          <p:cNvGrpSpPr>
            <a:grpSpLocks/>
          </p:cNvGrpSpPr>
          <p:nvPr/>
        </p:nvGrpSpPr>
        <p:grpSpPr bwMode="auto">
          <a:xfrm>
            <a:off x="2133600" y="2133600"/>
            <a:ext cx="914400" cy="2438400"/>
            <a:chOff x="2133600" y="2133600"/>
            <a:chExt cx="914400" cy="2438400"/>
          </a:xfrm>
        </p:grpSpPr>
        <p:sp>
          <p:nvSpPr>
            <p:cNvPr id="2" name="Rectangle 1"/>
            <p:cNvSpPr/>
            <p:nvPr/>
          </p:nvSpPr>
          <p:spPr>
            <a:xfrm>
              <a:off x="2133600" y="2133600"/>
              <a:ext cx="914400" cy="24384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33600" y="2590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133600" y="3098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133600" y="3606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33600" y="4114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Elbow Connector 8"/>
          <p:cNvCxnSpPr>
            <a:stCxn id="2" idx="2"/>
            <a:endCxn id="2" idx="0"/>
          </p:cNvCxnSpPr>
          <p:nvPr/>
        </p:nvCxnSpPr>
        <p:spPr>
          <a:xfrm rot="5400000" flipH="1">
            <a:off x="1371601" y="3352800"/>
            <a:ext cx="2438400" cy="3175"/>
          </a:xfrm>
          <a:prstGeom prst="bentConnector5">
            <a:avLst>
              <a:gd name="adj1" fmla="val -9375"/>
              <a:gd name="adj2" fmla="val -52278275"/>
              <a:gd name="adj3" fmla="val 109374"/>
            </a:avLst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8" name="TextBox 27"/>
          <p:cNvSpPr txBox="1">
            <a:spLocks noChangeArrowheads="1"/>
          </p:cNvSpPr>
          <p:nvPr/>
        </p:nvSpPr>
        <p:spPr bwMode="auto">
          <a:xfrm>
            <a:off x="4800600" y="2133600"/>
            <a:ext cx="165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size     = 5</a:t>
            </a: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381000" y="2135188"/>
            <a:ext cx="1752600" cy="338137"/>
            <a:chOff x="381000" y="2134394"/>
            <a:chExt cx="1752600" cy="338554"/>
          </a:xfrm>
        </p:grpSpPr>
        <p:sp>
          <p:nvSpPr>
            <p:cNvPr id="36895" name="TextBox 33"/>
            <p:cNvSpPr txBox="1">
              <a:spLocks noChangeArrowheads="1"/>
            </p:cNvSpPr>
            <p:nvPr/>
          </p:nvSpPr>
          <p:spPr bwMode="auto">
            <a:xfrm>
              <a:off x="381000" y="2134394"/>
              <a:ext cx="129554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front = 0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1676400" y="2304465"/>
              <a:ext cx="457200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800600" y="3606800"/>
            <a:ext cx="48768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public E poll()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if (size == 0)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  return null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E result = theData[front];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front = (front + 1) % 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size--;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return result;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800600" y="159385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ourier New" pitchFamily="49" charset="0"/>
                <a:cs typeface="Courier New" pitchFamily="49" charset="0"/>
              </a:rPr>
              <a:t>next = q.poll();</a:t>
            </a:r>
          </a:p>
        </p:txBody>
      </p:sp>
      <p:sp>
        <p:nvSpPr>
          <p:cNvPr id="36872" name="TextBox 42"/>
          <p:cNvSpPr txBox="1">
            <a:spLocks noChangeArrowheads="1"/>
          </p:cNvSpPr>
          <p:nvPr/>
        </p:nvSpPr>
        <p:spPr bwMode="auto">
          <a:xfrm>
            <a:off x="4800600" y="2479675"/>
            <a:ext cx="165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capacity = 5</a:t>
            </a:r>
          </a:p>
        </p:txBody>
      </p:sp>
      <p:sp>
        <p:nvSpPr>
          <p:cNvPr id="3" name="Right Arrow 2"/>
          <p:cNvSpPr/>
          <p:nvPr/>
        </p:nvSpPr>
        <p:spPr>
          <a:xfrm>
            <a:off x="4483100" y="3719513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4483100" y="5181600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4483100" y="3871913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4483100" y="4546600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>
            <a:off x="4483100" y="4740275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4483100" y="4953000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157913" y="2133600"/>
            <a:ext cx="30797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36880" name="TextBox 6"/>
          <p:cNvSpPr txBox="1">
            <a:spLocks noChangeArrowheads="1"/>
          </p:cNvSpPr>
          <p:nvPr/>
        </p:nvSpPr>
        <p:spPr bwMode="auto">
          <a:xfrm>
            <a:off x="2438400" y="2135188"/>
            <a:ext cx="381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*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 flipV="1">
            <a:off x="4425950" y="4546600"/>
            <a:ext cx="374650" cy="18573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 flipV="1">
            <a:off x="4470400" y="4722813"/>
            <a:ext cx="374650" cy="1873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 flipV="1">
            <a:off x="4483100" y="4953000"/>
            <a:ext cx="376238" cy="1873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6884" name="TextBox 40"/>
          <p:cNvSpPr txBox="1">
            <a:spLocks noChangeArrowheads="1"/>
          </p:cNvSpPr>
          <p:nvPr/>
        </p:nvSpPr>
        <p:spPr bwMode="auto">
          <a:xfrm>
            <a:off x="2438400" y="2655888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36885" name="TextBox 45"/>
          <p:cNvSpPr txBox="1">
            <a:spLocks noChangeArrowheads="1"/>
          </p:cNvSpPr>
          <p:nvPr/>
        </p:nvSpPr>
        <p:spPr bwMode="auto">
          <a:xfrm>
            <a:off x="2438400" y="32004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/</a:t>
            </a:r>
          </a:p>
        </p:txBody>
      </p:sp>
      <p:sp>
        <p:nvSpPr>
          <p:cNvPr id="36886" name="TextBox 37"/>
          <p:cNvSpPr txBox="1">
            <a:spLocks noChangeArrowheads="1"/>
          </p:cNvSpPr>
          <p:nvPr/>
        </p:nvSpPr>
        <p:spPr bwMode="auto">
          <a:xfrm>
            <a:off x="2438400" y="3719513"/>
            <a:ext cx="381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-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5268913"/>
            <a:ext cx="1828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  <a:cs typeface="Courier New" pitchFamily="49" charset="0"/>
              </a:rPr>
              <a:t>result</a:t>
            </a:r>
            <a:r>
              <a:rPr lang="en-US">
                <a:latin typeface="Courier New" pitchFamily="49" charset="0"/>
                <a:cs typeface="Courier New" pitchFamily="49" charset="0"/>
              </a:rPr>
              <a:t> = '*'</a:t>
            </a:r>
          </a:p>
        </p:txBody>
      </p: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381000" y="2687638"/>
            <a:ext cx="1752600" cy="338137"/>
            <a:chOff x="381000" y="2134394"/>
            <a:chExt cx="1752600" cy="338554"/>
          </a:xfrm>
        </p:grpSpPr>
        <p:sp>
          <p:nvSpPr>
            <p:cNvPr id="36893" name="TextBox 47"/>
            <p:cNvSpPr txBox="1">
              <a:spLocks noChangeArrowheads="1"/>
            </p:cNvSpPr>
            <p:nvPr/>
          </p:nvSpPr>
          <p:spPr bwMode="auto">
            <a:xfrm>
              <a:off x="381000" y="2134394"/>
              <a:ext cx="129554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front = 1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1676400" y="2304465"/>
              <a:ext cx="457200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889" name="TextBox 49"/>
          <p:cNvSpPr txBox="1">
            <a:spLocks noChangeArrowheads="1"/>
          </p:cNvSpPr>
          <p:nvPr/>
        </p:nvSpPr>
        <p:spPr bwMode="auto">
          <a:xfrm>
            <a:off x="2438400" y="41275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grpSp>
        <p:nvGrpSpPr>
          <p:cNvPr id="36890" name="Group 50"/>
          <p:cNvGrpSpPr>
            <a:grpSpLocks/>
          </p:cNvGrpSpPr>
          <p:nvPr/>
        </p:nvGrpSpPr>
        <p:grpSpPr bwMode="auto">
          <a:xfrm>
            <a:off x="381000" y="4222750"/>
            <a:ext cx="1724025" cy="338138"/>
            <a:chOff x="381000" y="4114800"/>
            <a:chExt cx="1724673" cy="338554"/>
          </a:xfrm>
        </p:grpSpPr>
        <p:sp>
          <p:nvSpPr>
            <p:cNvPr id="36891" name="TextBox 51"/>
            <p:cNvSpPr txBox="1">
              <a:spLocks noChangeArrowheads="1"/>
            </p:cNvSpPr>
            <p:nvPr/>
          </p:nvSpPr>
          <p:spPr bwMode="auto">
            <a:xfrm>
              <a:off x="381000" y="4114800"/>
              <a:ext cx="129554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rear  = 4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1648301" y="4284872"/>
              <a:ext cx="457372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8" grpId="0" animBg="1"/>
      <p:bldP spid="39" grpId="0" animBg="1"/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Implementing a Queue Using a Circular Array </a:t>
            </a:r>
            <a:r>
              <a:rPr lang="en-US" dirty="0" smtClean="0"/>
              <a:t>(cont.)</a:t>
            </a:r>
          </a:p>
        </p:txBody>
      </p:sp>
      <p:grpSp>
        <p:nvGrpSpPr>
          <p:cNvPr id="37890" name="Group 4"/>
          <p:cNvGrpSpPr>
            <a:grpSpLocks/>
          </p:cNvGrpSpPr>
          <p:nvPr/>
        </p:nvGrpSpPr>
        <p:grpSpPr bwMode="auto">
          <a:xfrm>
            <a:off x="2133600" y="2133600"/>
            <a:ext cx="914400" cy="2438400"/>
            <a:chOff x="2133600" y="2133600"/>
            <a:chExt cx="914400" cy="2438400"/>
          </a:xfrm>
        </p:grpSpPr>
        <p:sp>
          <p:nvSpPr>
            <p:cNvPr id="2" name="Rectangle 1"/>
            <p:cNvSpPr/>
            <p:nvPr/>
          </p:nvSpPr>
          <p:spPr>
            <a:xfrm>
              <a:off x="2133600" y="2133600"/>
              <a:ext cx="914400" cy="24384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33600" y="2590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133600" y="3098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133600" y="3606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33600" y="4114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Elbow Connector 8"/>
          <p:cNvCxnSpPr>
            <a:stCxn id="2" idx="2"/>
            <a:endCxn id="2" idx="0"/>
          </p:cNvCxnSpPr>
          <p:nvPr/>
        </p:nvCxnSpPr>
        <p:spPr>
          <a:xfrm rot="5400000" flipH="1">
            <a:off x="1371601" y="3352800"/>
            <a:ext cx="2438400" cy="3175"/>
          </a:xfrm>
          <a:prstGeom prst="bentConnector5">
            <a:avLst>
              <a:gd name="adj1" fmla="val -9375"/>
              <a:gd name="adj2" fmla="val -52278275"/>
              <a:gd name="adj3" fmla="val 109374"/>
            </a:avLst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2" name="TextBox 27"/>
          <p:cNvSpPr txBox="1">
            <a:spLocks noChangeArrowheads="1"/>
          </p:cNvSpPr>
          <p:nvPr/>
        </p:nvSpPr>
        <p:spPr bwMode="auto">
          <a:xfrm>
            <a:off x="4800600" y="2133600"/>
            <a:ext cx="165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size     = 4</a:t>
            </a: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381000" y="2687638"/>
            <a:ext cx="1752600" cy="338137"/>
            <a:chOff x="381000" y="2134394"/>
            <a:chExt cx="1752600" cy="338554"/>
          </a:xfrm>
        </p:grpSpPr>
        <p:sp>
          <p:nvSpPr>
            <p:cNvPr id="37919" name="TextBox 33"/>
            <p:cNvSpPr txBox="1">
              <a:spLocks noChangeArrowheads="1"/>
            </p:cNvSpPr>
            <p:nvPr/>
          </p:nvSpPr>
          <p:spPr bwMode="auto">
            <a:xfrm>
              <a:off x="381000" y="2134394"/>
              <a:ext cx="129554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front = 1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1676400" y="2304465"/>
              <a:ext cx="457200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800600" y="3606800"/>
            <a:ext cx="48768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public E poll()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if (size == 0)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  return null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E result = theData[front];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front = (front + 1) % 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size--;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return result;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800600" y="159385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ourier New" pitchFamily="49" charset="0"/>
                <a:cs typeface="Courier New" pitchFamily="49" charset="0"/>
              </a:rPr>
              <a:t>next = q.poll();</a:t>
            </a:r>
          </a:p>
        </p:txBody>
      </p:sp>
      <p:sp>
        <p:nvSpPr>
          <p:cNvPr id="37896" name="TextBox 42"/>
          <p:cNvSpPr txBox="1">
            <a:spLocks noChangeArrowheads="1"/>
          </p:cNvSpPr>
          <p:nvPr/>
        </p:nvSpPr>
        <p:spPr bwMode="auto">
          <a:xfrm>
            <a:off x="4800600" y="2479675"/>
            <a:ext cx="165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capacity = 5</a:t>
            </a:r>
          </a:p>
        </p:txBody>
      </p:sp>
      <p:sp>
        <p:nvSpPr>
          <p:cNvPr id="3" name="Right Arrow 2"/>
          <p:cNvSpPr/>
          <p:nvPr/>
        </p:nvSpPr>
        <p:spPr>
          <a:xfrm>
            <a:off x="4483100" y="3719513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4483100" y="5181600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4483100" y="3871913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4483100" y="4546600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>
            <a:off x="4483100" y="4740275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4483100" y="4953000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157913" y="2133600"/>
            <a:ext cx="30797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37904" name="TextBox 6"/>
          <p:cNvSpPr txBox="1">
            <a:spLocks noChangeArrowheads="1"/>
          </p:cNvSpPr>
          <p:nvPr/>
        </p:nvSpPr>
        <p:spPr bwMode="auto">
          <a:xfrm>
            <a:off x="2438400" y="2135188"/>
            <a:ext cx="381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*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 flipV="1">
            <a:off x="4425950" y="4546600"/>
            <a:ext cx="374650" cy="18573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 flipV="1">
            <a:off x="4470400" y="4722813"/>
            <a:ext cx="374650" cy="1873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 flipV="1">
            <a:off x="4483100" y="4953000"/>
            <a:ext cx="376238" cy="1873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7908" name="TextBox 40"/>
          <p:cNvSpPr txBox="1">
            <a:spLocks noChangeArrowheads="1"/>
          </p:cNvSpPr>
          <p:nvPr/>
        </p:nvSpPr>
        <p:spPr bwMode="auto">
          <a:xfrm>
            <a:off x="2438400" y="2655888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37909" name="TextBox 45"/>
          <p:cNvSpPr txBox="1">
            <a:spLocks noChangeArrowheads="1"/>
          </p:cNvSpPr>
          <p:nvPr/>
        </p:nvSpPr>
        <p:spPr bwMode="auto">
          <a:xfrm>
            <a:off x="2438400" y="32004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/</a:t>
            </a:r>
          </a:p>
        </p:txBody>
      </p:sp>
      <p:sp>
        <p:nvSpPr>
          <p:cNvPr id="37910" name="TextBox 37"/>
          <p:cNvSpPr txBox="1">
            <a:spLocks noChangeArrowheads="1"/>
          </p:cNvSpPr>
          <p:nvPr/>
        </p:nvSpPr>
        <p:spPr bwMode="auto">
          <a:xfrm>
            <a:off x="2438400" y="3719513"/>
            <a:ext cx="381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-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5268913"/>
            <a:ext cx="1828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  <a:cs typeface="Courier New" pitchFamily="49" charset="0"/>
              </a:rPr>
              <a:t>result</a:t>
            </a:r>
            <a:r>
              <a:rPr lang="en-US">
                <a:latin typeface="Courier New" pitchFamily="49" charset="0"/>
                <a:cs typeface="Courier New" pitchFamily="49" charset="0"/>
              </a:rPr>
              <a:t> = '+'</a:t>
            </a:r>
          </a:p>
        </p:txBody>
      </p: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381000" y="3240088"/>
            <a:ext cx="1752600" cy="338137"/>
            <a:chOff x="381000" y="2134394"/>
            <a:chExt cx="1752600" cy="338554"/>
          </a:xfrm>
        </p:grpSpPr>
        <p:sp>
          <p:nvSpPr>
            <p:cNvPr id="37917" name="TextBox 47"/>
            <p:cNvSpPr txBox="1">
              <a:spLocks noChangeArrowheads="1"/>
            </p:cNvSpPr>
            <p:nvPr/>
          </p:nvSpPr>
          <p:spPr bwMode="auto">
            <a:xfrm>
              <a:off x="381000" y="2134394"/>
              <a:ext cx="129554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front = 2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1676400" y="2304465"/>
              <a:ext cx="457200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913" name="TextBox 49"/>
          <p:cNvSpPr txBox="1">
            <a:spLocks noChangeArrowheads="1"/>
          </p:cNvSpPr>
          <p:nvPr/>
        </p:nvSpPr>
        <p:spPr bwMode="auto">
          <a:xfrm>
            <a:off x="2438400" y="41275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grpSp>
        <p:nvGrpSpPr>
          <p:cNvPr id="37914" name="Group 50"/>
          <p:cNvGrpSpPr>
            <a:grpSpLocks/>
          </p:cNvGrpSpPr>
          <p:nvPr/>
        </p:nvGrpSpPr>
        <p:grpSpPr bwMode="auto">
          <a:xfrm>
            <a:off x="381000" y="4222750"/>
            <a:ext cx="1724025" cy="338138"/>
            <a:chOff x="381000" y="4114800"/>
            <a:chExt cx="1724673" cy="338554"/>
          </a:xfrm>
        </p:grpSpPr>
        <p:sp>
          <p:nvSpPr>
            <p:cNvPr id="37915" name="TextBox 51"/>
            <p:cNvSpPr txBox="1">
              <a:spLocks noChangeArrowheads="1"/>
            </p:cNvSpPr>
            <p:nvPr/>
          </p:nvSpPr>
          <p:spPr bwMode="auto">
            <a:xfrm>
              <a:off x="381000" y="4114800"/>
              <a:ext cx="129554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rear  = 4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1648301" y="4284872"/>
              <a:ext cx="457372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8" grpId="0" animBg="1"/>
      <p:bldP spid="39" grpId="0" animBg="1"/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Implementing a Queue Using a Circular Array </a:t>
            </a:r>
            <a:r>
              <a:rPr lang="en-US" dirty="0" smtClean="0"/>
              <a:t>(cont.)</a:t>
            </a:r>
          </a:p>
        </p:txBody>
      </p:sp>
      <p:grpSp>
        <p:nvGrpSpPr>
          <p:cNvPr id="38914" name="Group 4"/>
          <p:cNvGrpSpPr>
            <a:grpSpLocks/>
          </p:cNvGrpSpPr>
          <p:nvPr/>
        </p:nvGrpSpPr>
        <p:grpSpPr bwMode="auto">
          <a:xfrm>
            <a:off x="2133600" y="2133600"/>
            <a:ext cx="914400" cy="2438400"/>
            <a:chOff x="2133600" y="2133600"/>
            <a:chExt cx="914400" cy="2438400"/>
          </a:xfrm>
        </p:grpSpPr>
        <p:sp>
          <p:nvSpPr>
            <p:cNvPr id="2" name="Rectangle 1"/>
            <p:cNvSpPr/>
            <p:nvPr/>
          </p:nvSpPr>
          <p:spPr>
            <a:xfrm>
              <a:off x="2133600" y="2133600"/>
              <a:ext cx="914400" cy="24384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33600" y="2590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133600" y="3098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133600" y="3606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33600" y="4114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Elbow Connector 8"/>
          <p:cNvCxnSpPr>
            <a:stCxn id="2" idx="2"/>
            <a:endCxn id="2" idx="0"/>
          </p:cNvCxnSpPr>
          <p:nvPr/>
        </p:nvCxnSpPr>
        <p:spPr>
          <a:xfrm rot="5400000" flipH="1">
            <a:off x="1371601" y="3352800"/>
            <a:ext cx="2438400" cy="3175"/>
          </a:xfrm>
          <a:prstGeom prst="bentConnector5">
            <a:avLst>
              <a:gd name="adj1" fmla="val -9375"/>
              <a:gd name="adj2" fmla="val -52278275"/>
              <a:gd name="adj3" fmla="val 109374"/>
            </a:avLst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6" name="TextBox 27"/>
          <p:cNvSpPr txBox="1">
            <a:spLocks noChangeArrowheads="1"/>
          </p:cNvSpPr>
          <p:nvPr/>
        </p:nvSpPr>
        <p:spPr bwMode="auto">
          <a:xfrm>
            <a:off x="4800600" y="2133600"/>
            <a:ext cx="165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size     = 3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800600" y="3606800"/>
            <a:ext cx="48768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public boolean offer(E item)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if (size == capacity)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  reallocate();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size++;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rear = (rear + 1) % 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theData[rear] = item;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return true;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800600" y="159385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ourier New" pitchFamily="49" charset="0"/>
                <a:cs typeface="Courier New" pitchFamily="49" charset="0"/>
              </a:rPr>
              <a:t>q.offer('B');</a:t>
            </a:r>
          </a:p>
        </p:txBody>
      </p:sp>
      <p:sp>
        <p:nvSpPr>
          <p:cNvPr id="38919" name="TextBox 42"/>
          <p:cNvSpPr txBox="1">
            <a:spLocks noChangeArrowheads="1"/>
          </p:cNvSpPr>
          <p:nvPr/>
        </p:nvSpPr>
        <p:spPr bwMode="auto">
          <a:xfrm>
            <a:off x="4800600" y="2479675"/>
            <a:ext cx="165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capacity = 5</a:t>
            </a:r>
          </a:p>
        </p:txBody>
      </p:sp>
      <p:sp>
        <p:nvSpPr>
          <p:cNvPr id="3" name="Right Arrow 2"/>
          <p:cNvSpPr/>
          <p:nvPr/>
        </p:nvSpPr>
        <p:spPr>
          <a:xfrm>
            <a:off x="4483100" y="3719513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4483100" y="5181600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4483100" y="3871913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4483100" y="4546600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>
            <a:off x="4483100" y="4740275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4483100" y="4953000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157913" y="2133600"/>
            <a:ext cx="30797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38927" name="TextBox 6"/>
          <p:cNvSpPr txBox="1">
            <a:spLocks noChangeArrowheads="1"/>
          </p:cNvSpPr>
          <p:nvPr/>
        </p:nvSpPr>
        <p:spPr bwMode="auto">
          <a:xfrm>
            <a:off x="2438400" y="2135188"/>
            <a:ext cx="381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*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 flipV="1">
            <a:off x="4425950" y="4546600"/>
            <a:ext cx="374650" cy="18573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 flipV="1">
            <a:off x="4470400" y="4722813"/>
            <a:ext cx="374650" cy="1873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 flipV="1">
            <a:off x="4483100" y="4953000"/>
            <a:ext cx="376238" cy="1873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8931" name="TextBox 40"/>
          <p:cNvSpPr txBox="1">
            <a:spLocks noChangeArrowheads="1"/>
          </p:cNvSpPr>
          <p:nvPr/>
        </p:nvSpPr>
        <p:spPr bwMode="auto">
          <a:xfrm>
            <a:off x="2438400" y="2655888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38932" name="TextBox 45"/>
          <p:cNvSpPr txBox="1">
            <a:spLocks noChangeArrowheads="1"/>
          </p:cNvSpPr>
          <p:nvPr/>
        </p:nvSpPr>
        <p:spPr bwMode="auto">
          <a:xfrm>
            <a:off x="2438400" y="32004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/</a:t>
            </a:r>
          </a:p>
        </p:txBody>
      </p:sp>
      <p:sp>
        <p:nvSpPr>
          <p:cNvPr id="38933" name="TextBox 37"/>
          <p:cNvSpPr txBox="1">
            <a:spLocks noChangeArrowheads="1"/>
          </p:cNvSpPr>
          <p:nvPr/>
        </p:nvSpPr>
        <p:spPr bwMode="auto">
          <a:xfrm>
            <a:off x="2438400" y="3719513"/>
            <a:ext cx="381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-</a:t>
            </a:r>
          </a:p>
        </p:txBody>
      </p:sp>
      <p:grpSp>
        <p:nvGrpSpPr>
          <p:cNvPr id="38934" name="Group 46"/>
          <p:cNvGrpSpPr>
            <a:grpSpLocks/>
          </p:cNvGrpSpPr>
          <p:nvPr/>
        </p:nvGrpSpPr>
        <p:grpSpPr bwMode="auto">
          <a:xfrm>
            <a:off x="381000" y="3240088"/>
            <a:ext cx="1752600" cy="338137"/>
            <a:chOff x="381000" y="2134394"/>
            <a:chExt cx="1752600" cy="338554"/>
          </a:xfrm>
        </p:grpSpPr>
        <p:sp>
          <p:nvSpPr>
            <p:cNvPr id="38943" name="TextBox 47"/>
            <p:cNvSpPr txBox="1">
              <a:spLocks noChangeArrowheads="1"/>
            </p:cNvSpPr>
            <p:nvPr/>
          </p:nvSpPr>
          <p:spPr bwMode="auto">
            <a:xfrm>
              <a:off x="381000" y="2134394"/>
              <a:ext cx="129554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front = 2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1676400" y="2304465"/>
              <a:ext cx="457200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935" name="TextBox 49"/>
          <p:cNvSpPr txBox="1">
            <a:spLocks noChangeArrowheads="1"/>
          </p:cNvSpPr>
          <p:nvPr/>
        </p:nvSpPr>
        <p:spPr bwMode="auto">
          <a:xfrm>
            <a:off x="2438400" y="41275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381000" y="4222750"/>
            <a:ext cx="1724025" cy="338138"/>
            <a:chOff x="381000" y="4114800"/>
            <a:chExt cx="1724673" cy="338554"/>
          </a:xfrm>
        </p:grpSpPr>
        <p:sp>
          <p:nvSpPr>
            <p:cNvPr id="38941" name="TextBox 51"/>
            <p:cNvSpPr txBox="1">
              <a:spLocks noChangeArrowheads="1"/>
            </p:cNvSpPr>
            <p:nvPr/>
          </p:nvSpPr>
          <p:spPr bwMode="auto">
            <a:xfrm>
              <a:off x="381000" y="4114800"/>
              <a:ext cx="129554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rear  = 4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1648301" y="4284872"/>
              <a:ext cx="457372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381000" y="2165350"/>
            <a:ext cx="1724025" cy="338138"/>
            <a:chOff x="381000" y="4114800"/>
            <a:chExt cx="1724673" cy="338554"/>
          </a:xfrm>
        </p:grpSpPr>
        <p:sp>
          <p:nvSpPr>
            <p:cNvPr id="38939" name="TextBox 43"/>
            <p:cNvSpPr txBox="1">
              <a:spLocks noChangeArrowheads="1"/>
            </p:cNvSpPr>
            <p:nvPr/>
          </p:nvSpPr>
          <p:spPr bwMode="auto">
            <a:xfrm>
              <a:off x="381000" y="4114800"/>
              <a:ext cx="129554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rear  = 0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1648301" y="4284872"/>
              <a:ext cx="457372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2438400" y="2165350"/>
            <a:ext cx="381000" cy="369888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8" grpId="0" animBg="1"/>
      <p:bldP spid="39" grpId="0" animBg="1"/>
      <p:bldP spid="40" grpId="0" animBg="1"/>
      <p:bldP spid="5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Implementing a Queue Using a Circular Array </a:t>
            </a:r>
            <a:r>
              <a:rPr lang="en-US" dirty="0" smtClean="0"/>
              <a:t>(cont.)</a:t>
            </a:r>
          </a:p>
        </p:txBody>
      </p:sp>
      <p:grpSp>
        <p:nvGrpSpPr>
          <p:cNvPr id="39938" name="Group 4"/>
          <p:cNvGrpSpPr>
            <a:grpSpLocks/>
          </p:cNvGrpSpPr>
          <p:nvPr/>
        </p:nvGrpSpPr>
        <p:grpSpPr bwMode="auto">
          <a:xfrm>
            <a:off x="2133600" y="2133600"/>
            <a:ext cx="914400" cy="2438400"/>
            <a:chOff x="2133600" y="2133600"/>
            <a:chExt cx="914400" cy="2438400"/>
          </a:xfrm>
        </p:grpSpPr>
        <p:sp>
          <p:nvSpPr>
            <p:cNvPr id="2" name="Rectangle 1"/>
            <p:cNvSpPr/>
            <p:nvPr/>
          </p:nvSpPr>
          <p:spPr>
            <a:xfrm>
              <a:off x="2133600" y="2133600"/>
              <a:ext cx="914400" cy="24384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33600" y="2590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133600" y="3098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133600" y="3606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33600" y="4114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Elbow Connector 8"/>
          <p:cNvCxnSpPr>
            <a:stCxn id="2" idx="2"/>
            <a:endCxn id="2" idx="0"/>
          </p:cNvCxnSpPr>
          <p:nvPr/>
        </p:nvCxnSpPr>
        <p:spPr>
          <a:xfrm rot="5400000" flipH="1">
            <a:off x="1371601" y="3352800"/>
            <a:ext cx="2438400" cy="3175"/>
          </a:xfrm>
          <a:prstGeom prst="bentConnector5">
            <a:avLst>
              <a:gd name="adj1" fmla="val -9375"/>
              <a:gd name="adj2" fmla="val -52278275"/>
              <a:gd name="adj3" fmla="val 109374"/>
            </a:avLst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0" name="TextBox 27"/>
          <p:cNvSpPr txBox="1">
            <a:spLocks noChangeArrowheads="1"/>
          </p:cNvSpPr>
          <p:nvPr/>
        </p:nvSpPr>
        <p:spPr bwMode="auto">
          <a:xfrm>
            <a:off x="4800600" y="2133600"/>
            <a:ext cx="165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size     = 4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800600" y="3606800"/>
            <a:ext cx="48768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public boolean offer(E item)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if (size == capacity)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  reallocate();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size++;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rear = (rear + 1) % 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theData[rear] = item;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return true;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800600" y="159385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ourier New" pitchFamily="49" charset="0"/>
                <a:cs typeface="Courier New" pitchFamily="49" charset="0"/>
              </a:rPr>
              <a:t>q.offer('C');</a:t>
            </a:r>
          </a:p>
        </p:txBody>
      </p:sp>
      <p:sp>
        <p:nvSpPr>
          <p:cNvPr id="39943" name="TextBox 42"/>
          <p:cNvSpPr txBox="1">
            <a:spLocks noChangeArrowheads="1"/>
          </p:cNvSpPr>
          <p:nvPr/>
        </p:nvSpPr>
        <p:spPr bwMode="auto">
          <a:xfrm>
            <a:off x="4800600" y="2479675"/>
            <a:ext cx="165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capacity = 5</a:t>
            </a:r>
          </a:p>
        </p:txBody>
      </p:sp>
      <p:sp>
        <p:nvSpPr>
          <p:cNvPr id="3" name="Right Arrow 2"/>
          <p:cNvSpPr/>
          <p:nvPr/>
        </p:nvSpPr>
        <p:spPr>
          <a:xfrm>
            <a:off x="4483100" y="3719513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4483100" y="5181600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4483100" y="3871913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4483100" y="4546600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>
            <a:off x="4483100" y="4740275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4483100" y="4953000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157913" y="2133600"/>
            <a:ext cx="30797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5</a:t>
            </a:r>
          </a:p>
        </p:txBody>
      </p:sp>
      <p:sp>
        <p:nvSpPr>
          <p:cNvPr id="39951" name="TextBox 6"/>
          <p:cNvSpPr txBox="1">
            <a:spLocks noChangeArrowheads="1"/>
          </p:cNvSpPr>
          <p:nvPr/>
        </p:nvSpPr>
        <p:spPr bwMode="auto">
          <a:xfrm>
            <a:off x="2438400" y="2135188"/>
            <a:ext cx="381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 flipV="1">
            <a:off x="4425950" y="4546600"/>
            <a:ext cx="374650" cy="18573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 flipV="1">
            <a:off x="4470400" y="4722813"/>
            <a:ext cx="374650" cy="1873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 flipV="1">
            <a:off x="4483100" y="4953000"/>
            <a:ext cx="376238" cy="1873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9955" name="TextBox 40"/>
          <p:cNvSpPr txBox="1">
            <a:spLocks noChangeArrowheads="1"/>
          </p:cNvSpPr>
          <p:nvPr/>
        </p:nvSpPr>
        <p:spPr bwMode="auto">
          <a:xfrm>
            <a:off x="2438400" y="2655888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39956" name="TextBox 45"/>
          <p:cNvSpPr txBox="1">
            <a:spLocks noChangeArrowheads="1"/>
          </p:cNvSpPr>
          <p:nvPr/>
        </p:nvSpPr>
        <p:spPr bwMode="auto">
          <a:xfrm>
            <a:off x="2438400" y="32004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/</a:t>
            </a:r>
          </a:p>
        </p:txBody>
      </p:sp>
      <p:sp>
        <p:nvSpPr>
          <p:cNvPr id="39957" name="TextBox 37"/>
          <p:cNvSpPr txBox="1">
            <a:spLocks noChangeArrowheads="1"/>
          </p:cNvSpPr>
          <p:nvPr/>
        </p:nvSpPr>
        <p:spPr bwMode="auto">
          <a:xfrm>
            <a:off x="2438400" y="3719513"/>
            <a:ext cx="381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-</a:t>
            </a:r>
          </a:p>
        </p:txBody>
      </p:sp>
      <p:grpSp>
        <p:nvGrpSpPr>
          <p:cNvPr id="39958" name="Group 46"/>
          <p:cNvGrpSpPr>
            <a:grpSpLocks/>
          </p:cNvGrpSpPr>
          <p:nvPr/>
        </p:nvGrpSpPr>
        <p:grpSpPr bwMode="auto">
          <a:xfrm>
            <a:off x="381000" y="3240088"/>
            <a:ext cx="1752600" cy="338137"/>
            <a:chOff x="381000" y="2134394"/>
            <a:chExt cx="1752600" cy="338554"/>
          </a:xfrm>
        </p:grpSpPr>
        <p:sp>
          <p:nvSpPr>
            <p:cNvPr id="39967" name="TextBox 47"/>
            <p:cNvSpPr txBox="1">
              <a:spLocks noChangeArrowheads="1"/>
            </p:cNvSpPr>
            <p:nvPr/>
          </p:nvSpPr>
          <p:spPr bwMode="auto">
            <a:xfrm>
              <a:off x="381000" y="2134394"/>
              <a:ext cx="129554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front = 2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1676400" y="2304465"/>
              <a:ext cx="457200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959" name="TextBox 49"/>
          <p:cNvSpPr txBox="1">
            <a:spLocks noChangeArrowheads="1"/>
          </p:cNvSpPr>
          <p:nvPr/>
        </p:nvSpPr>
        <p:spPr bwMode="auto">
          <a:xfrm>
            <a:off x="2438400" y="41275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381000" y="2181225"/>
            <a:ext cx="1724025" cy="338138"/>
            <a:chOff x="381000" y="4114800"/>
            <a:chExt cx="1724673" cy="338554"/>
          </a:xfrm>
        </p:grpSpPr>
        <p:sp>
          <p:nvSpPr>
            <p:cNvPr id="39965" name="TextBox 51"/>
            <p:cNvSpPr txBox="1">
              <a:spLocks noChangeArrowheads="1"/>
            </p:cNvSpPr>
            <p:nvPr/>
          </p:nvSpPr>
          <p:spPr bwMode="auto">
            <a:xfrm>
              <a:off x="381000" y="4114800"/>
              <a:ext cx="129554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rear  = 0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1648301" y="4284872"/>
              <a:ext cx="457372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381000" y="2711450"/>
            <a:ext cx="1724025" cy="338138"/>
            <a:chOff x="381000" y="4114800"/>
            <a:chExt cx="1724673" cy="338554"/>
          </a:xfrm>
        </p:grpSpPr>
        <p:sp>
          <p:nvSpPr>
            <p:cNvPr id="39963" name="TextBox 43"/>
            <p:cNvSpPr txBox="1">
              <a:spLocks noChangeArrowheads="1"/>
            </p:cNvSpPr>
            <p:nvPr/>
          </p:nvSpPr>
          <p:spPr bwMode="auto">
            <a:xfrm>
              <a:off x="381000" y="4114800"/>
              <a:ext cx="129554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rear  = 1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1648301" y="4284872"/>
              <a:ext cx="457372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2438400" y="2660650"/>
            <a:ext cx="381000" cy="369888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8" grpId="0" animBg="1"/>
      <p:bldP spid="39" grpId="0" animBg="1"/>
      <p:bldP spid="40" grpId="0" animBg="1"/>
      <p:bldP spid="5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Implementing a Queue Using a Circular Array </a:t>
            </a:r>
            <a:r>
              <a:rPr lang="en-US" dirty="0" smtClean="0"/>
              <a:t>(cont.)</a:t>
            </a:r>
          </a:p>
        </p:txBody>
      </p:sp>
      <p:grpSp>
        <p:nvGrpSpPr>
          <p:cNvPr id="40962" name="Group 4"/>
          <p:cNvGrpSpPr>
            <a:grpSpLocks/>
          </p:cNvGrpSpPr>
          <p:nvPr/>
        </p:nvGrpSpPr>
        <p:grpSpPr bwMode="auto">
          <a:xfrm>
            <a:off x="2133600" y="2133600"/>
            <a:ext cx="914400" cy="2438400"/>
            <a:chOff x="2133600" y="2133600"/>
            <a:chExt cx="914400" cy="2438400"/>
          </a:xfrm>
        </p:grpSpPr>
        <p:sp>
          <p:nvSpPr>
            <p:cNvPr id="2" name="Rectangle 1"/>
            <p:cNvSpPr/>
            <p:nvPr/>
          </p:nvSpPr>
          <p:spPr>
            <a:xfrm>
              <a:off x="2133600" y="2133600"/>
              <a:ext cx="914400" cy="24384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33600" y="2590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133600" y="3098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133600" y="3606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33600" y="4114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Elbow Connector 8"/>
          <p:cNvCxnSpPr>
            <a:stCxn id="2" idx="2"/>
            <a:endCxn id="2" idx="0"/>
          </p:cNvCxnSpPr>
          <p:nvPr/>
        </p:nvCxnSpPr>
        <p:spPr>
          <a:xfrm rot="5400000" flipH="1">
            <a:off x="1371601" y="3352800"/>
            <a:ext cx="2438400" cy="3175"/>
          </a:xfrm>
          <a:prstGeom prst="bentConnector5">
            <a:avLst>
              <a:gd name="adj1" fmla="val -9375"/>
              <a:gd name="adj2" fmla="val -52278275"/>
              <a:gd name="adj3" fmla="val 109374"/>
            </a:avLst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4" name="TextBox 27"/>
          <p:cNvSpPr txBox="1">
            <a:spLocks noChangeArrowheads="1"/>
          </p:cNvSpPr>
          <p:nvPr/>
        </p:nvSpPr>
        <p:spPr bwMode="auto">
          <a:xfrm>
            <a:off x="4800600" y="2133600"/>
            <a:ext cx="165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size     = 5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800600" y="3606800"/>
            <a:ext cx="48768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public boolean offer(E item)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if (size == capacity)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  reallocate();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size++;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rear = (rear + 1) % 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theData[rear] = item;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return true;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800600" y="159385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ourier New" pitchFamily="49" charset="0"/>
                <a:cs typeface="Courier New" pitchFamily="49" charset="0"/>
              </a:rPr>
              <a:t>q.offer('D');</a:t>
            </a:r>
          </a:p>
        </p:txBody>
      </p:sp>
      <p:sp>
        <p:nvSpPr>
          <p:cNvPr id="40967" name="TextBox 42"/>
          <p:cNvSpPr txBox="1">
            <a:spLocks noChangeArrowheads="1"/>
          </p:cNvSpPr>
          <p:nvPr/>
        </p:nvSpPr>
        <p:spPr bwMode="auto">
          <a:xfrm>
            <a:off x="4800600" y="2479675"/>
            <a:ext cx="165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capacity = 5</a:t>
            </a:r>
          </a:p>
        </p:txBody>
      </p:sp>
      <p:sp>
        <p:nvSpPr>
          <p:cNvPr id="3" name="Right Arrow 2"/>
          <p:cNvSpPr/>
          <p:nvPr/>
        </p:nvSpPr>
        <p:spPr>
          <a:xfrm>
            <a:off x="4483100" y="3719513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4483100" y="3871913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970" name="TextBox 6"/>
          <p:cNvSpPr txBox="1">
            <a:spLocks noChangeArrowheads="1"/>
          </p:cNvSpPr>
          <p:nvPr/>
        </p:nvSpPr>
        <p:spPr bwMode="auto">
          <a:xfrm>
            <a:off x="2438400" y="2135188"/>
            <a:ext cx="381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sp>
        <p:nvSpPr>
          <p:cNvPr id="40971" name="TextBox 40"/>
          <p:cNvSpPr txBox="1">
            <a:spLocks noChangeArrowheads="1"/>
          </p:cNvSpPr>
          <p:nvPr/>
        </p:nvSpPr>
        <p:spPr bwMode="auto">
          <a:xfrm>
            <a:off x="2438400" y="2655888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40972" name="TextBox 45"/>
          <p:cNvSpPr txBox="1">
            <a:spLocks noChangeArrowheads="1"/>
          </p:cNvSpPr>
          <p:nvPr/>
        </p:nvSpPr>
        <p:spPr bwMode="auto">
          <a:xfrm>
            <a:off x="2438400" y="32004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/</a:t>
            </a:r>
          </a:p>
        </p:txBody>
      </p:sp>
      <p:sp>
        <p:nvSpPr>
          <p:cNvPr id="40973" name="TextBox 37"/>
          <p:cNvSpPr txBox="1">
            <a:spLocks noChangeArrowheads="1"/>
          </p:cNvSpPr>
          <p:nvPr/>
        </p:nvSpPr>
        <p:spPr bwMode="auto">
          <a:xfrm>
            <a:off x="2438400" y="3719513"/>
            <a:ext cx="381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-</a:t>
            </a:r>
          </a:p>
        </p:txBody>
      </p:sp>
      <p:grpSp>
        <p:nvGrpSpPr>
          <p:cNvPr id="40974" name="Group 46"/>
          <p:cNvGrpSpPr>
            <a:grpSpLocks/>
          </p:cNvGrpSpPr>
          <p:nvPr/>
        </p:nvGrpSpPr>
        <p:grpSpPr bwMode="auto">
          <a:xfrm>
            <a:off x="381000" y="3240088"/>
            <a:ext cx="1752600" cy="338137"/>
            <a:chOff x="381000" y="2134394"/>
            <a:chExt cx="1752600" cy="338554"/>
          </a:xfrm>
        </p:grpSpPr>
        <p:sp>
          <p:nvSpPr>
            <p:cNvPr id="40981" name="TextBox 47"/>
            <p:cNvSpPr txBox="1">
              <a:spLocks noChangeArrowheads="1"/>
            </p:cNvSpPr>
            <p:nvPr/>
          </p:nvSpPr>
          <p:spPr bwMode="auto">
            <a:xfrm>
              <a:off x="381000" y="2134394"/>
              <a:ext cx="129554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front = 2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1676400" y="2304465"/>
              <a:ext cx="457200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975" name="TextBox 49"/>
          <p:cNvSpPr txBox="1">
            <a:spLocks noChangeArrowheads="1"/>
          </p:cNvSpPr>
          <p:nvPr/>
        </p:nvSpPr>
        <p:spPr bwMode="auto">
          <a:xfrm>
            <a:off x="2438400" y="41275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grpSp>
        <p:nvGrpSpPr>
          <p:cNvPr id="40976" name="Group 41"/>
          <p:cNvGrpSpPr>
            <a:grpSpLocks/>
          </p:cNvGrpSpPr>
          <p:nvPr/>
        </p:nvGrpSpPr>
        <p:grpSpPr bwMode="auto">
          <a:xfrm>
            <a:off x="381000" y="2711450"/>
            <a:ext cx="1724025" cy="338138"/>
            <a:chOff x="381000" y="4114800"/>
            <a:chExt cx="1724673" cy="338554"/>
          </a:xfrm>
        </p:grpSpPr>
        <p:sp>
          <p:nvSpPr>
            <p:cNvPr id="40979" name="TextBox 43"/>
            <p:cNvSpPr txBox="1">
              <a:spLocks noChangeArrowheads="1"/>
            </p:cNvSpPr>
            <p:nvPr/>
          </p:nvSpPr>
          <p:spPr bwMode="auto">
            <a:xfrm>
              <a:off x="381000" y="4114800"/>
              <a:ext cx="129554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rear  = 1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1648301" y="4284872"/>
              <a:ext cx="457372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2438400" y="2660650"/>
            <a:ext cx="381000" cy="369888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54" name="Right Arrow 53"/>
          <p:cNvSpPr/>
          <p:nvPr/>
        </p:nvSpPr>
        <p:spPr>
          <a:xfrm>
            <a:off x="4495800" y="4094163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" grpId="0" animBg="1"/>
      <p:bldP spid="22" grpId="0" animBg="1"/>
      <p:bldP spid="5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Implementing a Queue Using a Circular Array </a:t>
            </a:r>
            <a:r>
              <a:rPr lang="en-US" dirty="0" smtClean="0"/>
              <a:t>(cont.)</a:t>
            </a:r>
          </a:p>
        </p:txBody>
      </p:sp>
      <p:sp>
        <p:nvSpPr>
          <p:cNvPr id="41986" name="TextBox 27"/>
          <p:cNvSpPr txBox="1">
            <a:spLocks noChangeArrowheads="1"/>
          </p:cNvSpPr>
          <p:nvPr/>
        </p:nvSpPr>
        <p:spPr bwMode="auto">
          <a:xfrm>
            <a:off x="4724400" y="2133600"/>
            <a:ext cx="165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size     = 5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724400" y="3606800"/>
            <a:ext cx="5029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private void reallocate()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int newCapacity = 2 * 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E[] newData = (E[])new Object[newCapacity];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int j = front;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for (int i = 0; i &lt; size; i++)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  newData[i] = theData[j];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  j = (j + 1) % 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front = 0;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rear = size – 1;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capacity = newCapacity;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theData = newData;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1988" name="TextBox 35"/>
          <p:cNvSpPr txBox="1">
            <a:spLocks noChangeArrowheads="1"/>
          </p:cNvSpPr>
          <p:nvPr/>
        </p:nvSpPr>
        <p:spPr bwMode="auto">
          <a:xfrm>
            <a:off x="4724400" y="159385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ourier New" pitchFamily="49" charset="0"/>
                <a:cs typeface="Courier New" pitchFamily="49" charset="0"/>
              </a:rPr>
              <a:t>q.offer('D');</a:t>
            </a:r>
          </a:p>
        </p:txBody>
      </p:sp>
      <p:sp>
        <p:nvSpPr>
          <p:cNvPr id="41989" name="TextBox 42"/>
          <p:cNvSpPr txBox="1">
            <a:spLocks noChangeArrowheads="1"/>
          </p:cNvSpPr>
          <p:nvPr/>
        </p:nvSpPr>
        <p:spPr bwMode="auto">
          <a:xfrm>
            <a:off x="4724400" y="2479675"/>
            <a:ext cx="165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capacity = 5</a:t>
            </a:r>
          </a:p>
        </p:txBody>
      </p:sp>
      <p:sp>
        <p:nvSpPr>
          <p:cNvPr id="3" name="Right Arrow 2"/>
          <p:cNvSpPr/>
          <p:nvPr/>
        </p:nvSpPr>
        <p:spPr>
          <a:xfrm>
            <a:off x="4406900" y="3719513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4406900" y="3871913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81000" y="2133600"/>
            <a:ext cx="2667000" cy="2439988"/>
            <a:chOff x="381000" y="2133600"/>
            <a:chExt cx="2667000" cy="2439194"/>
          </a:xfrm>
        </p:grpSpPr>
        <p:grpSp>
          <p:nvGrpSpPr>
            <p:cNvPr id="42014" name="Group 4"/>
            <p:cNvGrpSpPr>
              <a:grpSpLocks/>
            </p:cNvGrpSpPr>
            <p:nvPr/>
          </p:nvGrpSpPr>
          <p:grpSpPr bwMode="auto">
            <a:xfrm>
              <a:off x="2133600" y="2133600"/>
              <a:ext cx="914400" cy="2438400"/>
              <a:chOff x="2133600" y="2133600"/>
              <a:chExt cx="914400" cy="24384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2133600" y="2133600"/>
                <a:ext cx="914400" cy="243602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>
                <a:off x="2133600" y="2590651"/>
                <a:ext cx="914400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133600" y="3098486"/>
                <a:ext cx="914400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133600" y="3606320"/>
                <a:ext cx="914400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33600" y="4114155"/>
                <a:ext cx="914400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Elbow Connector 8"/>
            <p:cNvCxnSpPr>
              <a:stCxn id="2" idx="2"/>
              <a:endCxn id="2" idx="0"/>
            </p:cNvCxnSpPr>
            <p:nvPr/>
          </p:nvCxnSpPr>
          <p:spPr>
            <a:xfrm rot="5400000" flipH="1">
              <a:off x="1371998" y="3352403"/>
              <a:ext cx="2437607" cy="3175"/>
            </a:xfrm>
            <a:prstGeom prst="bentConnector5">
              <a:avLst>
                <a:gd name="adj1" fmla="val -9375"/>
                <a:gd name="adj2" fmla="val -52278275"/>
                <a:gd name="adj3" fmla="val 109374"/>
              </a:avLst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16" name="TextBox 6"/>
            <p:cNvSpPr txBox="1">
              <a:spLocks noChangeArrowheads="1"/>
            </p:cNvSpPr>
            <p:nvPr/>
          </p:nvSpPr>
          <p:spPr bwMode="auto">
            <a:xfrm>
              <a:off x="2438400" y="2134394"/>
              <a:ext cx="381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ourier New" pitchFamily="49" charset="0"/>
                  <a:cs typeface="Courier New" pitchFamily="49" charset="0"/>
                </a:rPr>
                <a:t>B</a:t>
              </a:r>
            </a:p>
          </p:txBody>
        </p:sp>
        <p:sp>
          <p:nvSpPr>
            <p:cNvPr id="42017" name="TextBox 40"/>
            <p:cNvSpPr txBox="1">
              <a:spLocks noChangeArrowheads="1"/>
            </p:cNvSpPr>
            <p:nvPr/>
          </p:nvSpPr>
          <p:spPr bwMode="auto">
            <a:xfrm>
              <a:off x="2438400" y="2656126"/>
              <a:ext cx="381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42018" name="TextBox 45"/>
            <p:cNvSpPr txBox="1">
              <a:spLocks noChangeArrowheads="1"/>
            </p:cNvSpPr>
            <p:nvPr/>
          </p:nvSpPr>
          <p:spPr bwMode="auto">
            <a:xfrm>
              <a:off x="2438400" y="3200177"/>
              <a:ext cx="381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/</a:t>
              </a:r>
            </a:p>
          </p:txBody>
        </p:sp>
        <p:sp>
          <p:nvSpPr>
            <p:cNvPr id="42019" name="TextBox 37"/>
            <p:cNvSpPr txBox="1">
              <a:spLocks noChangeArrowheads="1"/>
            </p:cNvSpPr>
            <p:nvPr/>
          </p:nvSpPr>
          <p:spPr bwMode="auto">
            <a:xfrm>
              <a:off x="2438400" y="3719095"/>
              <a:ext cx="381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-</a:t>
              </a:r>
            </a:p>
          </p:txBody>
        </p:sp>
        <p:grpSp>
          <p:nvGrpSpPr>
            <p:cNvPr id="42020" name="Group 46"/>
            <p:cNvGrpSpPr>
              <a:grpSpLocks/>
            </p:cNvGrpSpPr>
            <p:nvPr/>
          </p:nvGrpSpPr>
          <p:grpSpPr bwMode="auto">
            <a:xfrm>
              <a:off x="381000" y="3239414"/>
              <a:ext cx="1752600" cy="338554"/>
              <a:chOff x="381000" y="2134394"/>
              <a:chExt cx="1752600" cy="338554"/>
            </a:xfrm>
          </p:grpSpPr>
          <p:sp>
            <p:nvSpPr>
              <p:cNvPr id="42026" name="TextBox 47"/>
              <p:cNvSpPr txBox="1">
                <a:spLocks noChangeArrowheads="1"/>
              </p:cNvSpPr>
              <p:nvPr/>
            </p:nvSpPr>
            <p:spPr bwMode="auto">
              <a:xfrm>
                <a:off x="381000" y="2134394"/>
                <a:ext cx="1295547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Courier New" pitchFamily="49" charset="0"/>
                    <a:cs typeface="Courier New" pitchFamily="49" charset="0"/>
                  </a:rPr>
                  <a:t>front = 2</a:t>
                </a:r>
              </a:p>
            </p:txBody>
          </p:sp>
          <p:cxnSp>
            <p:nvCxnSpPr>
              <p:cNvPr id="49" name="Straight Arrow Connector 48"/>
              <p:cNvCxnSpPr/>
              <p:nvPr/>
            </p:nvCxnSpPr>
            <p:spPr>
              <a:xfrm>
                <a:off x="1676400" y="2304515"/>
                <a:ext cx="457200" cy="0"/>
              </a:xfrm>
              <a:prstGeom prst="straightConnector1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021" name="TextBox 49"/>
            <p:cNvSpPr txBox="1">
              <a:spLocks noChangeArrowheads="1"/>
            </p:cNvSpPr>
            <p:nvPr/>
          </p:nvSpPr>
          <p:spPr bwMode="auto">
            <a:xfrm>
              <a:off x="2438400" y="4128169"/>
              <a:ext cx="381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ourier New" pitchFamily="49" charset="0"/>
                  <a:cs typeface="Courier New" pitchFamily="49" charset="0"/>
                </a:rPr>
                <a:t>A</a:t>
              </a:r>
            </a:p>
          </p:txBody>
        </p:sp>
        <p:grpSp>
          <p:nvGrpSpPr>
            <p:cNvPr id="42022" name="Group 41"/>
            <p:cNvGrpSpPr>
              <a:grpSpLocks/>
            </p:cNvGrpSpPr>
            <p:nvPr/>
          </p:nvGrpSpPr>
          <p:grpSpPr bwMode="auto">
            <a:xfrm>
              <a:off x="381000" y="2710967"/>
              <a:ext cx="1724673" cy="338554"/>
              <a:chOff x="381000" y="4114800"/>
              <a:chExt cx="1724673" cy="338554"/>
            </a:xfrm>
          </p:grpSpPr>
          <p:sp>
            <p:nvSpPr>
              <p:cNvPr id="42024" name="TextBox 43"/>
              <p:cNvSpPr txBox="1">
                <a:spLocks noChangeArrowheads="1"/>
              </p:cNvSpPr>
              <p:nvPr/>
            </p:nvSpPr>
            <p:spPr bwMode="auto">
              <a:xfrm>
                <a:off x="381000" y="4114800"/>
                <a:ext cx="1295547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Courier New" pitchFamily="49" charset="0"/>
                    <a:cs typeface="Courier New" pitchFamily="49" charset="0"/>
                  </a:rPr>
                  <a:t>rear  = 1</a:t>
                </a:r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>
                <a:off x="1647825" y="4284903"/>
                <a:ext cx="457200" cy="0"/>
              </a:xfrm>
              <a:prstGeom prst="straightConnector1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TextBox 56"/>
            <p:cNvSpPr txBox="1"/>
            <p:nvPr/>
          </p:nvSpPr>
          <p:spPr>
            <a:xfrm>
              <a:off x="2438400" y="2660478"/>
              <a:ext cx="381000" cy="369768"/>
            </a:xfrm>
            <a:prstGeom prst="rect">
              <a:avLst/>
            </a:prstGeom>
            <a:solidFill>
              <a:schemeClr val="accent5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C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6781800" y="1508125"/>
            <a:ext cx="1893888" cy="1730375"/>
            <a:chOff x="6019800" y="1507412"/>
            <a:chExt cx="1893761" cy="1731438"/>
          </a:xfrm>
        </p:grpSpPr>
        <p:grpSp>
          <p:nvGrpSpPr>
            <p:cNvPr id="41996" name="Group 32"/>
            <p:cNvGrpSpPr>
              <a:grpSpLocks/>
            </p:cNvGrpSpPr>
            <p:nvPr/>
          </p:nvGrpSpPr>
          <p:grpSpPr bwMode="auto">
            <a:xfrm>
              <a:off x="7264272" y="1507412"/>
              <a:ext cx="649289" cy="1731438"/>
              <a:chOff x="2133600" y="2133600"/>
              <a:chExt cx="914400" cy="243840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2133663" y="2133600"/>
                <a:ext cx="914337" cy="24384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2133663" y="2589961"/>
                <a:ext cx="914337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2133663" y="3097775"/>
                <a:ext cx="914337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133663" y="3607826"/>
                <a:ext cx="914337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2133663" y="4115639"/>
                <a:ext cx="914337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997" name="TextBox 36"/>
            <p:cNvSpPr txBox="1">
              <a:spLocks noChangeArrowheads="1"/>
            </p:cNvSpPr>
            <p:nvPr/>
          </p:nvSpPr>
          <p:spPr bwMode="auto">
            <a:xfrm>
              <a:off x="7453217" y="1507412"/>
              <a:ext cx="271444" cy="304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Courier New" pitchFamily="49" charset="0"/>
                  <a:cs typeface="Courier New" pitchFamily="49" charset="0"/>
                </a:rPr>
                <a:t>B</a:t>
              </a:r>
            </a:p>
          </p:txBody>
        </p:sp>
        <p:sp>
          <p:nvSpPr>
            <p:cNvPr id="41998" name="TextBox 38"/>
            <p:cNvSpPr txBox="1">
              <a:spLocks noChangeArrowheads="1"/>
            </p:cNvSpPr>
            <p:nvPr/>
          </p:nvSpPr>
          <p:spPr bwMode="auto">
            <a:xfrm>
              <a:off x="7453217" y="1879115"/>
              <a:ext cx="271444" cy="366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41999" name="TextBox 39"/>
            <p:cNvSpPr txBox="1">
              <a:spLocks noChangeArrowheads="1"/>
            </p:cNvSpPr>
            <p:nvPr/>
          </p:nvSpPr>
          <p:spPr bwMode="auto">
            <a:xfrm>
              <a:off x="7453217" y="2265115"/>
              <a:ext cx="271444" cy="304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/</a:t>
              </a:r>
            </a:p>
          </p:txBody>
        </p:sp>
        <p:sp>
          <p:nvSpPr>
            <p:cNvPr id="42000" name="TextBox 50"/>
            <p:cNvSpPr txBox="1">
              <a:spLocks noChangeArrowheads="1"/>
            </p:cNvSpPr>
            <p:nvPr/>
          </p:nvSpPr>
          <p:spPr bwMode="auto">
            <a:xfrm>
              <a:off x="7453648" y="2633227"/>
              <a:ext cx="2705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-</a:t>
              </a:r>
            </a:p>
          </p:txBody>
        </p:sp>
        <p:grpSp>
          <p:nvGrpSpPr>
            <p:cNvPr id="42001" name="Group 51"/>
            <p:cNvGrpSpPr>
              <a:grpSpLocks/>
            </p:cNvGrpSpPr>
            <p:nvPr/>
          </p:nvGrpSpPr>
          <p:grpSpPr bwMode="auto">
            <a:xfrm>
              <a:off x="6019800" y="2292619"/>
              <a:ext cx="1244472" cy="260024"/>
              <a:chOff x="381000" y="2134394"/>
              <a:chExt cx="1752600" cy="366195"/>
            </a:xfrm>
          </p:grpSpPr>
          <p:sp>
            <p:nvSpPr>
              <p:cNvPr id="42007" name="TextBox 59"/>
              <p:cNvSpPr txBox="1">
                <a:spLocks noChangeArrowheads="1"/>
              </p:cNvSpPr>
              <p:nvPr/>
            </p:nvSpPr>
            <p:spPr bwMode="auto">
              <a:xfrm>
                <a:off x="381000" y="2134394"/>
                <a:ext cx="1325627" cy="366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>
                    <a:latin typeface="Courier New" pitchFamily="49" charset="0"/>
                    <a:cs typeface="Courier New" pitchFamily="49" charset="0"/>
                  </a:rPr>
                  <a:t>front = 2</a:t>
                </a:r>
              </a:p>
            </p:txBody>
          </p:sp>
          <p:cxnSp>
            <p:nvCxnSpPr>
              <p:cNvPr id="61" name="Straight Arrow Connector 60"/>
              <p:cNvCxnSpPr/>
              <p:nvPr/>
            </p:nvCxnSpPr>
            <p:spPr>
              <a:xfrm>
                <a:off x="1677613" y="2303707"/>
                <a:ext cx="456050" cy="0"/>
              </a:xfrm>
              <a:prstGeom prst="straightConnector1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002" name="TextBox 52"/>
            <p:cNvSpPr txBox="1">
              <a:spLocks noChangeArrowheads="1"/>
            </p:cNvSpPr>
            <p:nvPr/>
          </p:nvSpPr>
          <p:spPr bwMode="auto">
            <a:xfrm>
              <a:off x="7453648" y="2923698"/>
              <a:ext cx="2705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Courier New" pitchFamily="49" charset="0"/>
                  <a:cs typeface="Courier New" pitchFamily="49" charset="0"/>
                </a:rPr>
                <a:t>A</a:t>
              </a:r>
            </a:p>
          </p:txBody>
        </p:sp>
        <p:grpSp>
          <p:nvGrpSpPr>
            <p:cNvPr id="42003" name="Group 54"/>
            <p:cNvGrpSpPr>
              <a:grpSpLocks/>
            </p:cNvGrpSpPr>
            <p:nvPr/>
          </p:nvGrpSpPr>
          <p:grpSpPr bwMode="auto">
            <a:xfrm>
              <a:off x="6019800" y="1917384"/>
              <a:ext cx="1224641" cy="260024"/>
              <a:chOff x="381000" y="4114800"/>
              <a:chExt cx="1724673" cy="366195"/>
            </a:xfrm>
          </p:grpSpPr>
          <p:sp>
            <p:nvSpPr>
              <p:cNvPr id="42005" name="TextBox 57"/>
              <p:cNvSpPr txBox="1">
                <a:spLocks noChangeArrowheads="1"/>
              </p:cNvSpPr>
              <p:nvPr/>
            </p:nvSpPr>
            <p:spPr bwMode="auto">
              <a:xfrm>
                <a:off x="381000" y="4114800"/>
                <a:ext cx="1326499" cy="366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>
                    <a:latin typeface="Courier New" pitchFamily="49" charset="0"/>
                    <a:cs typeface="Courier New" pitchFamily="49" charset="0"/>
                  </a:rPr>
                  <a:t>rear  = 1</a:t>
                </a:r>
              </a:p>
            </p:txBody>
          </p:sp>
          <p:cxnSp>
            <p:nvCxnSpPr>
              <p:cNvPr id="59" name="Straight Arrow Connector 58"/>
              <p:cNvCxnSpPr/>
              <p:nvPr/>
            </p:nvCxnSpPr>
            <p:spPr>
              <a:xfrm>
                <a:off x="1648552" y="4284613"/>
                <a:ext cx="456050" cy="0"/>
              </a:xfrm>
              <a:prstGeom prst="straightConnector1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TextBox 55"/>
            <p:cNvSpPr txBox="1"/>
            <p:nvPr/>
          </p:nvSpPr>
          <p:spPr>
            <a:xfrm>
              <a:off x="7453217" y="1882292"/>
              <a:ext cx="271444" cy="304987"/>
            </a:xfrm>
            <a:prstGeom prst="rect">
              <a:avLst/>
            </a:prstGeom>
            <a:solidFill>
              <a:schemeClr val="accent5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C</a:t>
              </a:r>
            </a:p>
          </p:txBody>
        </p: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1775" y="6215063"/>
            <a:ext cx="3048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newCapacity = 10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7843838" y="1123950"/>
            <a:ext cx="9906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theData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111E-6 L 0.57083 -0.155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42" y="-77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" grpId="0" animBg="1"/>
      <p:bldP spid="22" grpId="0" animBg="1"/>
      <p:bldP spid="13" grpId="0"/>
      <p:bldP spid="7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smtClean="0"/>
              <a:t>Implementing a Queue Using a Circular Array </a:t>
            </a:r>
            <a:r>
              <a:rPr lang="en-US" sz="3200" smtClean="0"/>
              <a:t>(cont.)</a:t>
            </a:r>
          </a:p>
        </p:txBody>
      </p:sp>
      <p:sp>
        <p:nvSpPr>
          <p:cNvPr id="43010" name="TextBox 27"/>
          <p:cNvSpPr txBox="1">
            <a:spLocks noChangeArrowheads="1"/>
          </p:cNvSpPr>
          <p:nvPr/>
        </p:nvSpPr>
        <p:spPr bwMode="auto">
          <a:xfrm>
            <a:off x="3962400" y="2133600"/>
            <a:ext cx="1665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size     = 5</a:t>
            </a:r>
          </a:p>
        </p:txBody>
      </p:sp>
      <p:sp>
        <p:nvSpPr>
          <p:cNvPr id="43011" name="TextBox 34"/>
          <p:cNvSpPr txBox="1">
            <a:spLocks noChangeArrowheads="1"/>
          </p:cNvSpPr>
          <p:nvPr/>
        </p:nvSpPr>
        <p:spPr bwMode="auto">
          <a:xfrm>
            <a:off x="3962400" y="3606800"/>
            <a:ext cx="50292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private void reallocate()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int newCapacity = 2 * 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E[] newData = (E[])new Object[newCapacity];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int j = front;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for (int i = 0; i &lt; size; i++)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  newData[i] = theData[j];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  j = (j + 1) % 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front = 0;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rear = size – 1;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capacity = newCapacity;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theData = newData;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3012" name="TextBox 35"/>
          <p:cNvSpPr txBox="1">
            <a:spLocks noChangeArrowheads="1"/>
          </p:cNvSpPr>
          <p:nvPr/>
        </p:nvSpPr>
        <p:spPr bwMode="auto">
          <a:xfrm>
            <a:off x="3962400" y="1593850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ourier New" pitchFamily="49" charset="0"/>
                <a:cs typeface="Courier New" pitchFamily="49" charset="0"/>
              </a:rPr>
              <a:t>q.offer('D');</a:t>
            </a:r>
          </a:p>
        </p:txBody>
      </p:sp>
      <p:sp>
        <p:nvSpPr>
          <p:cNvPr id="43013" name="TextBox 42"/>
          <p:cNvSpPr txBox="1">
            <a:spLocks noChangeArrowheads="1"/>
          </p:cNvSpPr>
          <p:nvPr/>
        </p:nvSpPr>
        <p:spPr bwMode="auto">
          <a:xfrm>
            <a:off x="3962400" y="2479675"/>
            <a:ext cx="1665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capacity = 5</a:t>
            </a:r>
          </a:p>
        </p:txBody>
      </p:sp>
      <p:cxnSp>
        <p:nvCxnSpPr>
          <p:cNvPr id="9" name="Elbow Connector 8"/>
          <p:cNvCxnSpPr/>
          <p:nvPr/>
        </p:nvCxnSpPr>
        <p:spPr>
          <a:xfrm rot="5400000" flipH="1" flipV="1">
            <a:off x="-114300" y="3640138"/>
            <a:ext cx="4419600" cy="0"/>
          </a:xfrm>
          <a:prstGeom prst="bentConnector5">
            <a:avLst>
              <a:gd name="adj1" fmla="val -5172"/>
              <a:gd name="adj2" fmla="val 96005872"/>
              <a:gd name="adj3" fmla="val 105172"/>
            </a:avLst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015" name="Group 32"/>
          <p:cNvGrpSpPr>
            <a:grpSpLocks/>
          </p:cNvGrpSpPr>
          <p:nvPr/>
        </p:nvGrpSpPr>
        <p:grpSpPr bwMode="auto">
          <a:xfrm>
            <a:off x="7264400" y="1508125"/>
            <a:ext cx="649288" cy="1730375"/>
            <a:chOff x="2133600" y="2133600"/>
            <a:chExt cx="914400" cy="2438400"/>
          </a:xfrm>
        </p:grpSpPr>
        <p:sp>
          <p:nvSpPr>
            <p:cNvPr id="62" name="Rectangle 61"/>
            <p:cNvSpPr/>
            <p:nvPr/>
          </p:nvSpPr>
          <p:spPr>
            <a:xfrm>
              <a:off x="2133600" y="2133600"/>
              <a:ext cx="914400" cy="24384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2133600" y="2589961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33600" y="3097775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133600" y="3607826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133600" y="4115639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016" name="TextBox 36"/>
          <p:cNvSpPr txBox="1">
            <a:spLocks noChangeArrowheads="1"/>
          </p:cNvSpPr>
          <p:nvPr/>
        </p:nvSpPr>
        <p:spPr bwMode="auto">
          <a:xfrm>
            <a:off x="7453313" y="1508125"/>
            <a:ext cx="271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sp>
        <p:nvSpPr>
          <p:cNvPr id="43017" name="TextBox 38"/>
          <p:cNvSpPr txBox="1">
            <a:spLocks noChangeArrowheads="1"/>
          </p:cNvSpPr>
          <p:nvPr/>
        </p:nvSpPr>
        <p:spPr bwMode="auto">
          <a:xfrm>
            <a:off x="7453313" y="1878013"/>
            <a:ext cx="2714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43018" name="TextBox 39"/>
          <p:cNvSpPr txBox="1">
            <a:spLocks noChangeArrowheads="1"/>
          </p:cNvSpPr>
          <p:nvPr/>
        </p:nvSpPr>
        <p:spPr bwMode="auto">
          <a:xfrm>
            <a:off x="7453313" y="2265363"/>
            <a:ext cx="2714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/</a:t>
            </a:r>
          </a:p>
        </p:txBody>
      </p:sp>
      <p:sp>
        <p:nvSpPr>
          <p:cNvPr id="43019" name="TextBox 50"/>
          <p:cNvSpPr txBox="1">
            <a:spLocks noChangeArrowheads="1"/>
          </p:cNvSpPr>
          <p:nvPr/>
        </p:nvSpPr>
        <p:spPr bwMode="auto">
          <a:xfrm>
            <a:off x="7453313" y="2633663"/>
            <a:ext cx="271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-</a:t>
            </a:r>
          </a:p>
        </p:txBody>
      </p:sp>
      <p:grpSp>
        <p:nvGrpSpPr>
          <p:cNvPr id="43020" name="Group 51"/>
          <p:cNvGrpSpPr>
            <a:grpSpLocks/>
          </p:cNvGrpSpPr>
          <p:nvPr/>
        </p:nvGrpSpPr>
        <p:grpSpPr bwMode="auto">
          <a:xfrm>
            <a:off x="6019800" y="2292350"/>
            <a:ext cx="1244600" cy="261938"/>
            <a:chOff x="381000" y="2134394"/>
            <a:chExt cx="1752600" cy="368428"/>
          </a:xfrm>
        </p:grpSpPr>
        <p:sp>
          <p:nvSpPr>
            <p:cNvPr id="43048" name="TextBox 59"/>
            <p:cNvSpPr txBox="1">
              <a:spLocks noChangeArrowheads="1"/>
            </p:cNvSpPr>
            <p:nvPr/>
          </p:nvSpPr>
          <p:spPr bwMode="auto">
            <a:xfrm>
              <a:off x="381000" y="2134394"/>
              <a:ext cx="1336905" cy="368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>
                  <a:latin typeface="Courier New" pitchFamily="49" charset="0"/>
                  <a:cs typeface="Courier New" pitchFamily="49" charset="0"/>
                </a:rPr>
                <a:t>front = 2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1677566" y="2304094"/>
              <a:ext cx="456034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021" name="TextBox 52"/>
          <p:cNvSpPr txBox="1">
            <a:spLocks noChangeArrowheads="1"/>
          </p:cNvSpPr>
          <p:nvPr/>
        </p:nvSpPr>
        <p:spPr bwMode="auto">
          <a:xfrm>
            <a:off x="7453313" y="2924175"/>
            <a:ext cx="271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grpSp>
        <p:nvGrpSpPr>
          <p:cNvPr id="43022" name="Group 54"/>
          <p:cNvGrpSpPr>
            <a:grpSpLocks/>
          </p:cNvGrpSpPr>
          <p:nvPr/>
        </p:nvGrpSpPr>
        <p:grpSpPr bwMode="auto">
          <a:xfrm>
            <a:off x="6019800" y="1917700"/>
            <a:ext cx="1223963" cy="261938"/>
            <a:chOff x="381000" y="4114800"/>
            <a:chExt cx="1724673" cy="368428"/>
          </a:xfrm>
        </p:grpSpPr>
        <p:sp>
          <p:nvSpPr>
            <p:cNvPr id="43046" name="TextBox 57"/>
            <p:cNvSpPr txBox="1">
              <a:spLocks noChangeArrowheads="1"/>
            </p:cNvSpPr>
            <p:nvPr/>
          </p:nvSpPr>
          <p:spPr bwMode="auto">
            <a:xfrm>
              <a:off x="381000" y="4114800"/>
              <a:ext cx="1336906" cy="368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>
                  <a:latin typeface="Courier New" pitchFamily="49" charset="0"/>
                  <a:cs typeface="Courier New" pitchFamily="49" charset="0"/>
                </a:rPr>
                <a:t>rear  = 1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1649339" y="4284500"/>
              <a:ext cx="456334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7453313" y="1882775"/>
            <a:ext cx="271462" cy="306388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43024" name="TextBox 12"/>
          <p:cNvSpPr txBox="1">
            <a:spLocks noChangeArrowheads="1"/>
          </p:cNvSpPr>
          <p:nvPr/>
        </p:nvSpPr>
        <p:spPr bwMode="auto">
          <a:xfrm>
            <a:off x="231775" y="6215063"/>
            <a:ext cx="3048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newCapacity = 10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751013" y="1430338"/>
            <a:ext cx="687387" cy="4419600"/>
            <a:chOff x="1523206" y="1193618"/>
            <a:chExt cx="915194" cy="4876800"/>
          </a:xfrm>
        </p:grpSpPr>
        <p:grpSp>
          <p:nvGrpSpPr>
            <p:cNvPr id="43034" name="Group 4"/>
            <p:cNvGrpSpPr>
              <a:grpSpLocks/>
            </p:cNvGrpSpPr>
            <p:nvPr/>
          </p:nvGrpSpPr>
          <p:grpSpPr bwMode="auto">
            <a:xfrm>
              <a:off x="1524000" y="1193618"/>
              <a:ext cx="914400" cy="2438400"/>
              <a:chOff x="2133600" y="2133600"/>
              <a:chExt cx="914400" cy="24384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2132806" y="2133600"/>
                <a:ext cx="915194" cy="24384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>
                <a:off x="2132806" y="2590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132806" y="3098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132806" y="3606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32806" y="4114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035" name="Group 73"/>
            <p:cNvGrpSpPr>
              <a:grpSpLocks/>
            </p:cNvGrpSpPr>
            <p:nvPr/>
          </p:nvGrpSpPr>
          <p:grpSpPr bwMode="auto">
            <a:xfrm>
              <a:off x="1523206" y="3632018"/>
              <a:ext cx="914400" cy="2438400"/>
              <a:chOff x="2133600" y="2133600"/>
              <a:chExt cx="914400" cy="2438400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2133600" y="2133600"/>
                <a:ext cx="915194" cy="24384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2133600" y="2590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2133600" y="3098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2133600" y="3606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2133600" y="4114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8382000" y="2162175"/>
            <a:ext cx="609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ourier New" pitchFamily="49" charset="0"/>
                <a:cs typeface="Courier New" pitchFamily="49" charset="0"/>
              </a:rPr>
              <a:t>j = 2</a:t>
            </a:r>
          </a:p>
        </p:txBody>
      </p:sp>
      <p:cxnSp>
        <p:nvCxnSpPr>
          <p:cNvPr id="81" name="Straight Arrow Connector 80"/>
          <p:cNvCxnSpPr>
            <a:stCxn id="80" idx="1"/>
            <a:endCxn id="62" idx="3"/>
          </p:cNvCxnSpPr>
          <p:nvPr/>
        </p:nvCxnSpPr>
        <p:spPr>
          <a:xfrm flipH="1">
            <a:off x="7913688" y="2292350"/>
            <a:ext cx="468312" cy="80963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ight Arrow 81"/>
          <p:cNvSpPr/>
          <p:nvPr/>
        </p:nvSpPr>
        <p:spPr>
          <a:xfrm>
            <a:off x="3673475" y="4538663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57200" y="1497013"/>
            <a:ext cx="1223963" cy="307975"/>
            <a:chOff x="457200" y="1497369"/>
            <a:chExt cx="1224641" cy="307777"/>
          </a:xfrm>
        </p:grpSpPr>
        <p:sp>
          <p:nvSpPr>
            <p:cNvPr id="43032" name="TextBox 84"/>
            <p:cNvSpPr txBox="1">
              <a:spLocks noChangeArrowheads="1"/>
            </p:cNvSpPr>
            <p:nvPr/>
          </p:nvSpPr>
          <p:spPr bwMode="auto">
            <a:xfrm>
              <a:off x="457200" y="1497369"/>
              <a:ext cx="82907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urier New" pitchFamily="49" charset="0"/>
                  <a:cs typeface="Courier New" pitchFamily="49" charset="0"/>
                </a:rPr>
                <a:t>i  = 0</a:t>
              </a:r>
            </a:p>
          </p:txBody>
        </p:sp>
        <p:cxnSp>
          <p:nvCxnSpPr>
            <p:cNvPr id="86" name="Straight Arrow Connector 85"/>
            <p:cNvCxnSpPr>
              <a:stCxn id="43032" idx="3"/>
            </p:cNvCxnSpPr>
            <p:nvPr/>
          </p:nvCxnSpPr>
          <p:spPr>
            <a:xfrm flipV="1">
              <a:off x="1286334" y="1617941"/>
              <a:ext cx="395507" cy="33316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681163" y="838200"/>
            <a:ext cx="99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newData</a:t>
            </a:r>
          </a:p>
        </p:txBody>
      </p:sp>
      <p:sp>
        <p:nvSpPr>
          <p:cNvPr id="43031" name="TextBox 86"/>
          <p:cNvSpPr txBox="1">
            <a:spLocks noChangeArrowheads="1"/>
          </p:cNvSpPr>
          <p:nvPr/>
        </p:nvSpPr>
        <p:spPr bwMode="auto">
          <a:xfrm>
            <a:off x="7081838" y="1123950"/>
            <a:ext cx="9906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theData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2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 smtClean="0"/>
              <a:t>Chapter Objectives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500" smtClean="0"/>
          </a:p>
          <a:p>
            <a:pPr eaLnBrk="1" hangingPunct="1">
              <a:lnSpc>
                <a:spcPct val="90000"/>
              </a:lnSpc>
            </a:pPr>
            <a:r>
              <a:rPr lang="en-US" sz="2500" smtClean="0"/>
              <a:t>To become familiar with the </a:t>
            </a:r>
            <a:r>
              <a:rPr lang="en-US" sz="1700" smtClean="0">
                <a:latin typeface="Courier New" pitchFamily="49" charset="0"/>
                <a:cs typeface="Courier New" pitchFamily="49" charset="0"/>
              </a:rPr>
              <a:t>Deque</a:t>
            </a:r>
            <a:r>
              <a:rPr lang="en-US" sz="2500" smtClean="0"/>
              <a:t> interface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400" smtClean="0"/>
              <a:t>Use its methods to insert and remove items from either end of a queue</a:t>
            </a:r>
          </a:p>
          <a:p>
            <a:pPr eaLnBrk="1" hangingPunct="1">
              <a:lnSpc>
                <a:spcPct val="90000"/>
              </a:lnSpc>
            </a:pPr>
            <a:endParaRPr lang="en-US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smtClean="0"/>
              <a:t>Implementing a Queue Using a Circular Array </a:t>
            </a:r>
            <a:r>
              <a:rPr lang="en-US" sz="3200" smtClean="0"/>
              <a:t>(cont.)</a:t>
            </a:r>
          </a:p>
        </p:txBody>
      </p:sp>
      <p:sp>
        <p:nvSpPr>
          <p:cNvPr id="44034" name="TextBox 27"/>
          <p:cNvSpPr txBox="1">
            <a:spLocks noChangeArrowheads="1"/>
          </p:cNvSpPr>
          <p:nvPr/>
        </p:nvSpPr>
        <p:spPr bwMode="auto">
          <a:xfrm>
            <a:off x="3962400" y="2133600"/>
            <a:ext cx="1665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size     = 5</a:t>
            </a:r>
          </a:p>
        </p:txBody>
      </p:sp>
      <p:sp>
        <p:nvSpPr>
          <p:cNvPr id="44035" name="TextBox 34"/>
          <p:cNvSpPr txBox="1">
            <a:spLocks noChangeArrowheads="1"/>
          </p:cNvSpPr>
          <p:nvPr/>
        </p:nvSpPr>
        <p:spPr bwMode="auto">
          <a:xfrm>
            <a:off x="3962400" y="3606800"/>
            <a:ext cx="50292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private void reallocate()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int newCapacity = 2 * 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E[] newData = (E[])new Object[newCapacity];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int j = front;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for (int i = 0; i &lt; size; i++)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  newData[i] = theData[j];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  j = (j + 1) % 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front = 0;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rear = size – 1;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capacity = newCapacity;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theData = newData;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4036" name="TextBox 35"/>
          <p:cNvSpPr txBox="1">
            <a:spLocks noChangeArrowheads="1"/>
          </p:cNvSpPr>
          <p:nvPr/>
        </p:nvSpPr>
        <p:spPr bwMode="auto">
          <a:xfrm>
            <a:off x="3962400" y="1593850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ourier New" pitchFamily="49" charset="0"/>
                <a:cs typeface="Courier New" pitchFamily="49" charset="0"/>
              </a:rPr>
              <a:t>q.offer('D');</a:t>
            </a:r>
          </a:p>
        </p:txBody>
      </p:sp>
      <p:sp>
        <p:nvSpPr>
          <p:cNvPr id="44037" name="TextBox 42"/>
          <p:cNvSpPr txBox="1">
            <a:spLocks noChangeArrowheads="1"/>
          </p:cNvSpPr>
          <p:nvPr/>
        </p:nvSpPr>
        <p:spPr bwMode="auto">
          <a:xfrm>
            <a:off x="3962400" y="2479675"/>
            <a:ext cx="1665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capacity = 5</a:t>
            </a:r>
          </a:p>
        </p:txBody>
      </p:sp>
      <p:cxnSp>
        <p:nvCxnSpPr>
          <p:cNvPr id="9" name="Elbow Connector 8"/>
          <p:cNvCxnSpPr/>
          <p:nvPr/>
        </p:nvCxnSpPr>
        <p:spPr>
          <a:xfrm rot="5400000" flipH="1" flipV="1">
            <a:off x="-114300" y="3640138"/>
            <a:ext cx="4419600" cy="0"/>
          </a:xfrm>
          <a:prstGeom prst="bentConnector5">
            <a:avLst>
              <a:gd name="adj1" fmla="val -5172"/>
              <a:gd name="adj2" fmla="val 96005872"/>
              <a:gd name="adj3" fmla="val 105172"/>
            </a:avLst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039" name="Group 32"/>
          <p:cNvGrpSpPr>
            <a:grpSpLocks/>
          </p:cNvGrpSpPr>
          <p:nvPr/>
        </p:nvGrpSpPr>
        <p:grpSpPr bwMode="auto">
          <a:xfrm>
            <a:off x="7264400" y="1508125"/>
            <a:ext cx="649288" cy="1730375"/>
            <a:chOff x="2133600" y="2133600"/>
            <a:chExt cx="914400" cy="2438400"/>
          </a:xfrm>
        </p:grpSpPr>
        <p:sp>
          <p:nvSpPr>
            <p:cNvPr id="62" name="Rectangle 61"/>
            <p:cNvSpPr/>
            <p:nvPr/>
          </p:nvSpPr>
          <p:spPr>
            <a:xfrm>
              <a:off x="2133600" y="2133600"/>
              <a:ext cx="914400" cy="24384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2133600" y="2589961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33600" y="3097775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133600" y="3607826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133600" y="4115639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040" name="TextBox 36"/>
          <p:cNvSpPr txBox="1">
            <a:spLocks noChangeArrowheads="1"/>
          </p:cNvSpPr>
          <p:nvPr/>
        </p:nvSpPr>
        <p:spPr bwMode="auto">
          <a:xfrm>
            <a:off x="7453313" y="1508125"/>
            <a:ext cx="271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sp>
        <p:nvSpPr>
          <p:cNvPr id="44041" name="TextBox 38"/>
          <p:cNvSpPr txBox="1">
            <a:spLocks noChangeArrowheads="1"/>
          </p:cNvSpPr>
          <p:nvPr/>
        </p:nvSpPr>
        <p:spPr bwMode="auto">
          <a:xfrm>
            <a:off x="7453313" y="1878013"/>
            <a:ext cx="2714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44042" name="TextBox 39"/>
          <p:cNvSpPr txBox="1">
            <a:spLocks noChangeArrowheads="1"/>
          </p:cNvSpPr>
          <p:nvPr/>
        </p:nvSpPr>
        <p:spPr bwMode="auto">
          <a:xfrm>
            <a:off x="7453313" y="2265363"/>
            <a:ext cx="2714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/</a:t>
            </a:r>
          </a:p>
        </p:txBody>
      </p:sp>
      <p:sp>
        <p:nvSpPr>
          <p:cNvPr id="44043" name="TextBox 50"/>
          <p:cNvSpPr txBox="1">
            <a:spLocks noChangeArrowheads="1"/>
          </p:cNvSpPr>
          <p:nvPr/>
        </p:nvSpPr>
        <p:spPr bwMode="auto">
          <a:xfrm>
            <a:off x="7453313" y="2633663"/>
            <a:ext cx="271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-</a:t>
            </a:r>
          </a:p>
        </p:txBody>
      </p:sp>
      <p:grpSp>
        <p:nvGrpSpPr>
          <p:cNvPr id="44044" name="Group 51"/>
          <p:cNvGrpSpPr>
            <a:grpSpLocks/>
          </p:cNvGrpSpPr>
          <p:nvPr/>
        </p:nvGrpSpPr>
        <p:grpSpPr bwMode="auto">
          <a:xfrm>
            <a:off x="6019800" y="2292350"/>
            <a:ext cx="1244600" cy="261938"/>
            <a:chOff x="381000" y="2134394"/>
            <a:chExt cx="1752600" cy="368428"/>
          </a:xfrm>
        </p:grpSpPr>
        <p:sp>
          <p:nvSpPr>
            <p:cNvPr id="44079" name="TextBox 59"/>
            <p:cNvSpPr txBox="1">
              <a:spLocks noChangeArrowheads="1"/>
            </p:cNvSpPr>
            <p:nvPr/>
          </p:nvSpPr>
          <p:spPr bwMode="auto">
            <a:xfrm>
              <a:off x="381000" y="2134394"/>
              <a:ext cx="1336905" cy="368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>
                  <a:latin typeface="Courier New" pitchFamily="49" charset="0"/>
                  <a:cs typeface="Courier New" pitchFamily="49" charset="0"/>
                </a:rPr>
                <a:t>front = 2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1677566" y="2304094"/>
              <a:ext cx="456034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045" name="TextBox 52"/>
          <p:cNvSpPr txBox="1">
            <a:spLocks noChangeArrowheads="1"/>
          </p:cNvSpPr>
          <p:nvPr/>
        </p:nvSpPr>
        <p:spPr bwMode="auto">
          <a:xfrm>
            <a:off x="7453313" y="2924175"/>
            <a:ext cx="271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grpSp>
        <p:nvGrpSpPr>
          <p:cNvPr id="44046" name="Group 54"/>
          <p:cNvGrpSpPr>
            <a:grpSpLocks/>
          </p:cNvGrpSpPr>
          <p:nvPr/>
        </p:nvGrpSpPr>
        <p:grpSpPr bwMode="auto">
          <a:xfrm>
            <a:off x="6019800" y="1917700"/>
            <a:ext cx="1223963" cy="261938"/>
            <a:chOff x="381000" y="4114800"/>
            <a:chExt cx="1724673" cy="368428"/>
          </a:xfrm>
        </p:grpSpPr>
        <p:sp>
          <p:nvSpPr>
            <p:cNvPr id="44077" name="TextBox 57"/>
            <p:cNvSpPr txBox="1">
              <a:spLocks noChangeArrowheads="1"/>
            </p:cNvSpPr>
            <p:nvPr/>
          </p:nvSpPr>
          <p:spPr bwMode="auto">
            <a:xfrm>
              <a:off x="381000" y="4114800"/>
              <a:ext cx="1336906" cy="368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>
                  <a:latin typeface="Courier New" pitchFamily="49" charset="0"/>
                  <a:cs typeface="Courier New" pitchFamily="49" charset="0"/>
                </a:rPr>
                <a:t>rear  = 1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1649339" y="4284500"/>
              <a:ext cx="456334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7453313" y="1882775"/>
            <a:ext cx="271462" cy="306388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44048" name="TextBox 12"/>
          <p:cNvSpPr txBox="1">
            <a:spLocks noChangeArrowheads="1"/>
          </p:cNvSpPr>
          <p:nvPr/>
        </p:nvSpPr>
        <p:spPr bwMode="auto">
          <a:xfrm>
            <a:off x="231775" y="6215063"/>
            <a:ext cx="3048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newCapacity = 10</a:t>
            </a:r>
          </a:p>
        </p:txBody>
      </p:sp>
      <p:grpSp>
        <p:nvGrpSpPr>
          <p:cNvPr id="44049" name="Group 15"/>
          <p:cNvGrpSpPr>
            <a:grpSpLocks/>
          </p:cNvGrpSpPr>
          <p:nvPr/>
        </p:nvGrpSpPr>
        <p:grpSpPr bwMode="auto">
          <a:xfrm>
            <a:off x="1751013" y="1430338"/>
            <a:ext cx="687387" cy="4419600"/>
            <a:chOff x="1523206" y="1193618"/>
            <a:chExt cx="915194" cy="4876800"/>
          </a:xfrm>
        </p:grpSpPr>
        <p:grpSp>
          <p:nvGrpSpPr>
            <p:cNvPr id="44065" name="Group 4"/>
            <p:cNvGrpSpPr>
              <a:grpSpLocks/>
            </p:cNvGrpSpPr>
            <p:nvPr/>
          </p:nvGrpSpPr>
          <p:grpSpPr bwMode="auto">
            <a:xfrm>
              <a:off x="1524000" y="1193618"/>
              <a:ext cx="914400" cy="2438400"/>
              <a:chOff x="2133600" y="2133600"/>
              <a:chExt cx="914400" cy="24384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2132806" y="2133600"/>
                <a:ext cx="915194" cy="24384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>
                <a:off x="2132806" y="2590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132806" y="3098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132806" y="3606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32806" y="4114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066" name="Group 73"/>
            <p:cNvGrpSpPr>
              <a:grpSpLocks/>
            </p:cNvGrpSpPr>
            <p:nvPr/>
          </p:nvGrpSpPr>
          <p:grpSpPr bwMode="auto">
            <a:xfrm>
              <a:off x="1523206" y="3632018"/>
              <a:ext cx="914400" cy="2438400"/>
              <a:chOff x="2133600" y="2133600"/>
              <a:chExt cx="914400" cy="2438400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2133600" y="2133600"/>
                <a:ext cx="915194" cy="24384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2133600" y="2590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2133600" y="3098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2133600" y="3606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2133600" y="4114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8382000" y="2181225"/>
            <a:ext cx="609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ourier New" pitchFamily="49" charset="0"/>
                <a:cs typeface="Courier New" pitchFamily="49" charset="0"/>
              </a:rPr>
              <a:t>j = 2</a:t>
            </a:r>
          </a:p>
        </p:txBody>
      </p:sp>
      <p:cxnSp>
        <p:nvCxnSpPr>
          <p:cNvPr id="81" name="Straight Arrow Connector 80"/>
          <p:cNvCxnSpPr>
            <a:stCxn id="80" idx="1"/>
            <a:endCxn id="62" idx="3"/>
          </p:cNvCxnSpPr>
          <p:nvPr/>
        </p:nvCxnSpPr>
        <p:spPr>
          <a:xfrm flipH="1">
            <a:off x="7913688" y="2312988"/>
            <a:ext cx="468312" cy="60325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527050" y="1497013"/>
            <a:ext cx="1223963" cy="307975"/>
            <a:chOff x="457200" y="1497369"/>
            <a:chExt cx="1224641" cy="307777"/>
          </a:xfrm>
        </p:grpSpPr>
        <p:sp>
          <p:nvSpPr>
            <p:cNvPr id="44063" name="TextBox 84"/>
            <p:cNvSpPr txBox="1">
              <a:spLocks noChangeArrowheads="1"/>
            </p:cNvSpPr>
            <p:nvPr/>
          </p:nvSpPr>
          <p:spPr bwMode="auto">
            <a:xfrm>
              <a:off x="457200" y="1497369"/>
              <a:ext cx="82907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urier New" pitchFamily="49" charset="0"/>
                  <a:cs typeface="Courier New" pitchFamily="49" charset="0"/>
                </a:rPr>
                <a:t>i  = 0</a:t>
              </a:r>
            </a:p>
          </p:txBody>
        </p:sp>
        <p:cxnSp>
          <p:nvCxnSpPr>
            <p:cNvPr id="86" name="Straight Arrow Connector 85"/>
            <p:cNvCxnSpPr>
              <a:stCxn id="44063" idx="3"/>
            </p:cNvCxnSpPr>
            <p:nvPr/>
          </p:nvCxnSpPr>
          <p:spPr>
            <a:xfrm flipV="1">
              <a:off x="1286334" y="1617941"/>
              <a:ext cx="395507" cy="33316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7453313" y="2265363"/>
            <a:ext cx="2714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/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1958975" y="1508125"/>
            <a:ext cx="271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/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8382000" y="2571750"/>
            <a:ext cx="609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ourier New" pitchFamily="49" charset="0"/>
                <a:cs typeface="Courier New" pitchFamily="49" charset="0"/>
              </a:rPr>
              <a:t>j = 3</a:t>
            </a:r>
          </a:p>
        </p:txBody>
      </p:sp>
      <p:cxnSp>
        <p:nvCxnSpPr>
          <p:cNvPr id="71" name="Straight Arrow Connector 70"/>
          <p:cNvCxnSpPr>
            <a:stCxn id="70" idx="1"/>
          </p:cNvCxnSpPr>
          <p:nvPr/>
        </p:nvCxnSpPr>
        <p:spPr>
          <a:xfrm flipH="1">
            <a:off x="7913688" y="2703513"/>
            <a:ext cx="468312" cy="61912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ight Arrow 71"/>
          <p:cNvSpPr/>
          <p:nvPr/>
        </p:nvSpPr>
        <p:spPr>
          <a:xfrm>
            <a:off x="3708400" y="4533900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87" name="Group 86"/>
          <p:cNvGrpSpPr>
            <a:grpSpLocks/>
          </p:cNvGrpSpPr>
          <p:nvPr/>
        </p:nvGrpSpPr>
        <p:grpSpPr bwMode="auto">
          <a:xfrm>
            <a:off x="527050" y="1963738"/>
            <a:ext cx="1223963" cy="307975"/>
            <a:chOff x="457200" y="1497369"/>
            <a:chExt cx="1224641" cy="307777"/>
          </a:xfrm>
        </p:grpSpPr>
        <p:sp>
          <p:nvSpPr>
            <p:cNvPr id="44061" name="TextBox 87"/>
            <p:cNvSpPr txBox="1">
              <a:spLocks noChangeArrowheads="1"/>
            </p:cNvSpPr>
            <p:nvPr/>
          </p:nvSpPr>
          <p:spPr bwMode="auto">
            <a:xfrm>
              <a:off x="457200" y="1497369"/>
              <a:ext cx="82907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urier New" pitchFamily="49" charset="0"/>
                  <a:cs typeface="Courier New" pitchFamily="49" charset="0"/>
                </a:rPr>
                <a:t>i  = 1</a:t>
              </a:r>
            </a:p>
          </p:txBody>
        </p:sp>
        <p:cxnSp>
          <p:nvCxnSpPr>
            <p:cNvPr id="89" name="Straight Arrow Connector 88"/>
            <p:cNvCxnSpPr>
              <a:stCxn id="44061" idx="3"/>
            </p:cNvCxnSpPr>
            <p:nvPr/>
          </p:nvCxnSpPr>
          <p:spPr>
            <a:xfrm flipV="1">
              <a:off x="1286334" y="1617941"/>
              <a:ext cx="395507" cy="33316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059" name="TextBox 89"/>
          <p:cNvSpPr txBox="1">
            <a:spLocks noChangeArrowheads="1"/>
          </p:cNvSpPr>
          <p:nvPr/>
        </p:nvSpPr>
        <p:spPr bwMode="auto">
          <a:xfrm>
            <a:off x="1681163" y="838200"/>
            <a:ext cx="99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newData</a:t>
            </a:r>
          </a:p>
        </p:txBody>
      </p:sp>
      <p:sp>
        <p:nvSpPr>
          <p:cNvPr id="44060" name="TextBox 90"/>
          <p:cNvSpPr txBox="1">
            <a:spLocks noChangeArrowheads="1"/>
          </p:cNvSpPr>
          <p:nvPr/>
        </p:nvSpPr>
        <p:spPr bwMode="auto">
          <a:xfrm>
            <a:off x="7081838" y="1123950"/>
            <a:ext cx="9906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theData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59653 -0.108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6" y="-54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54" grpId="0"/>
      <p:bldP spid="57" grpId="0"/>
      <p:bldP spid="70" grpId="0"/>
      <p:bldP spid="7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smtClean="0"/>
              <a:t>Implementing a Queue Using a Circular Array </a:t>
            </a:r>
            <a:r>
              <a:rPr lang="en-US" sz="3200" smtClean="0"/>
              <a:t>(cont.)</a:t>
            </a:r>
          </a:p>
        </p:txBody>
      </p:sp>
      <p:sp>
        <p:nvSpPr>
          <p:cNvPr id="45058" name="TextBox 27"/>
          <p:cNvSpPr txBox="1">
            <a:spLocks noChangeArrowheads="1"/>
          </p:cNvSpPr>
          <p:nvPr/>
        </p:nvSpPr>
        <p:spPr bwMode="auto">
          <a:xfrm>
            <a:off x="3962400" y="2133600"/>
            <a:ext cx="1665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size     = 5</a:t>
            </a:r>
          </a:p>
        </p:txBody>
      </p:sp>
      <p:sp>
        <p:nvSpPr>
          <p:cNvPr id="45059" name="TextBox 34"/>
          <p:cNvSpPr txBox="1">
            <a:spLocks noChangeArrowheads="1"/>
          </p:cNvSpPr>
          <p:nvPr/>
        </p:nvSpPr>
        <p:spPr bwMode="auto">
          <a:xfrm>
            <a:off x="3962400" y="3606800"/>
            <a:ext cx="50292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private void reallocate()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int newCapacity = 2 * 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E[] newData = (E[])new Object[newCapacity];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int j = front;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for (int i = 0; i &lt; size; i++)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  newData[i] = theData[j];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  j = (j + 1) % 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front = 0;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rear = size – 1;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capacity = newCapacity;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theData = newData;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5060" name="TextBox 35"/>
          <p:cNvSpPr txBox="1">
            <a:spLocks noChangeArrowheads="1"/>
          </p:cNvSpPr>
          <p:nvPr/>
        </p:nvSpPr>
        <p:spPr bwMode="auto">
          <a:xfrm>
            <a:off x="3962400" y="1593850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ourier New" pitchFamily="49" charset="0"/>
                <a:cs typeface="Courier New" pitchFamily="49" charset="0"/>
              </a:rPr>
              <a:t>q.offer('D');</a:t>
            </a:r>
          </a:p>
        </p:txBody>
      </p:sp>
      <p:sp>
        <p:nvSpPr>
          <p:cNvPr id="45061" name="TextBox 42"/>
          <p:cNvSpPr txBox="1">
            <a:spLocks noChangeArrowheads="1"/>
          </p:cNvSpPr>
          <p:nvPr/>
        </p:nvSpPr>
        <p:spPr bwMode="auto">
          <a:xfrm>
            <a:off x="3962400" y="2479675"/>
            <a:ext cx="1665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capacity = 5</a:t>
            </a:r>
          </a:p>
        </p:txBody>
      </p:sp>
      <p:cxnSp>
        <p:nvCxnSpPr>
          <p:cNvPr id="9" name="Elbow Connector 8"/>
          <p:cNvCxnSpPr/>
          <p:nvPr/>
        </p:nvCxnSpPr>
        <p:spPr>
          <a:xfrm rot="5400000" flipH="1" flipV="1">
            <a:off x="-114300" y="3640138"/>
            <a:ext cx="4419600" cy="0"/>
          </a:xfrm>
          <a:prstGeom prst="bentConnector5">
            <a:avLst>
              <a:gd name="adj1" fmla="val -5172"/>
              <a:gd name="adj2" fmla="val 96005872"/>
              <a:gd name="adj3" fmla="val 105172"/>
            </a:avLst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63" name="Group 32"/>
          <p:cNvGrpSpPr>
            <a:grpSpLocks/>
          </p:cNvGrpSpPr>
          <p:nvPr/>
        </p:nvGrpSpPr>
        <p:grpSpPr bwMode="auto">
          <a:xfrm>
            <a:off x="7264400" y="1508125"/>
            <a:ext cx="649288" cy="1730375"/>
            <a:chOff x="2133600" y="2133600"/>
            <a:chExt cx="914400" cy="2438400"/>
          </a:xfrm>
        </p:grpSpPr>
        <p:sp>
          <p:nvSpPr>
            <p:cNvPr id="62" name="Rectangle 61"/>
            <p:cNvSpPr/>
            <p:nvPr/>
          </p:nvSpPr>
          <p:spPr>
            <a:xfrm>
              <a:off x="2133600" y="2133600"/>
              <a:ext cx="914400" cy="24384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2133600" y="2589961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33600" y="3097775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133600" y="3607826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133600" y="4115639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064" name="TextBox 36"/>
          <p:cNvSpPr txBox="1">
            <a:spLocks noChangeArrowheads="1"/>
          </p:cNvSpPr>
          <p:nvPr/>
        </p:nvSpPr>
        <p:spPr bwMode="auto">
          <a:xfrm>
            <a:off x="7453313" y="1508125"/>
            <a:ext cx="271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sp>
        <p:nvSpPr>
          <p:cNvPr id="45065" name="TextBox 38"/>
          <p:cNvSpPr txBox="1">
            <a:spLocks noChangeArrowheads="1"/>
          </p:cNvSpPr>
          <p:nvPr/>
        </p:nvSpPr>
        <p:spPr bwMode="auto">
          <a:xfrm>
            <a:off x="7453313" y="1878013"/>
            <a:ext cx="2714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45066" name="TextBox 39"/>
          <p:cNvSpPr txBox="1">
            <a:spLocks noChangeArrowheads="1"/>
          </p:cNvSpPr>
          <p:nvPr/>
        </p:nvSpPr>
        <p:spPr bwMode="auto">
          <a:xfrm>
            <a:off x="7453313" y="2265363"/>
            <a:ext cx="2714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/</a:t>
            </a:r>
          </a:p>
        </p:txBody>
      </p:sp>
      <p:sp>
        <p:nvSpPr>
          <p:cNvPr id="45067" name="TextBox 50"/>
          <p:cNvSpPr txBox="1">
            <a:spLocks noChangeArrowheads="1"/>
          </p:cNvSpPr>
          <p:nvPr/>
        </p:nvSpPr>
        <p:spPr bwMode="auto">
          <a:xfrm>
            <a:off x="7453313" y="2633663"/>
            <a:ext cx="271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-</a:t>
            </a:r>
          </a:p>
        </p:txBody>
      </p:sp>
      <p:grpSp>
        <p:nvGrpSpPr>
          <p:cNvPr id="45068" name="Group 51"/>
          <p:cNvGrpSpPr>
            <a:grpSpLocks/>
          </p:cNvGrpSpPr>
          <p:nvPr/>
        </p:nvGrpSpPr>
        <p:grpSpPr bwMode="auto">
          <a:xfrm>
            <a:off x="6019800" y="2292350"/>
            <a:ext cx="1244600" cy="261938"/>
            <a:chOff x="381000" y="2134394"/>
            <a:chExt cx="1752600" cy="368428"/>
          </a:xfrm>
        </p:grpSpPr>
        <p:sp>
          <p:nvSpPr>
            <p:cNvPr id="45104" name="TextBox 59"/>
            <p:cNvSpPr txBox="1">
              <a:spLocks noChangeArrowheads="1"/>
            </p:cNvSpPr>
            <p:nvPr/>
          </p:nvSpPr>
          <p:spPr bwMode="auto">
            <a:xfrm>
              <a:off x="381000" y="2134394"/>
              <a:ext cx="1336905" cy="368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>
                  <a:latin typeface="Courier New" pitchFamily="49" charset="0"/>
                  <a:cs typeface="Courier New" pitchFamily="49" charset="0"/>
                </a:rPr>
                <a:t>front = 2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1677566" y="2304094"/>
              <a:ext cx="456034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069" name="TextBox 52"/>
          <p:cNvSpPr txBox="1">
            <a:spLocks noChangeArrowheads="1"/>
          </p:cNvSpPr>
          <p:nvPr/>
        </p:nvSpPr>
        <p:spPr bwMode="auto">
          <a:xfrm>
            <a:off x="7453313" y="2924175"/>
            <a:ext cx="271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grpSp>
        <p:nvGrpSpPr>
          <p:cNvPr id="45070" name="Group 54"/>
          <p:cNvGrpSpPr>
            <a:grpSpLocks/>
          </p:cNvGrpSpPr>
          <p:nvPr/>
        </p:nvGrpSpPr>
        <p:grpSpPr bwMode="auto">
          <a:xfrm>
            <a:off x="6019800" y="1917700"/>
            <a:ext cx="1223963" cy="261938"/>
            <a:chOff x="381000" y="4114800"/>
            <a:chExt cx="1724673" cy="368428"/>
          </a:xfrm>
        </p:grpSpPr>
        <p:sp>
          <p:nvSpPr>
            <p:cNvPr id="45102" name="TextBox 57"/>
            <p:cNvSpPr txBox="1">
              <a:spLocks noChangeArrowheads="1"/>
            </p:cNvSpPr>
            <p:nvPr/>
          </p:nvSpPr>
          <p:spPr bwMode="auto">
            <a:xfrm>
              <a:off x="381000" y="4114800"/>
              <a:ext cx="1336906" cy="368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>
                  <a:latin typeface="Courier New" pitchFamily="49" charset="0"/>
                  <a:cs typeface="Courier New" pitchFamily="49" charset="0"/>
                </a:rPr>
                <a:t>rear  = 1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1649339" y="4284500"/>
              <a:ext cx="456334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7453313" y="1882775"/>
            <a:ext cx="271462" cy="306388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45072" name="TextBox 12"/>
          <p:cNvSpPr txBox="1">
            <a:spLocks noChangeArrowheads="1"/>
          </p:cNvSpPr>
          <p:nvPr/>
        </p:nvSpPr>
        <p:spPr bwMode="auto">
          <a:xfrm>
            <a:off x="231775" y="6215063"/>
            <a:ext cx="3048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newCapacity = 10</a:t>
            </a:r>
          </a:p>
        </p:txBody>
      </p:sp>
      <p:grpSp>
        <p:nvGrpSpPr>
          <p:cNvPr id="45073" name="Group 15"/>
          <p:cNvGrpSpPr>
            <a:grpSpLocks/>
          </p:cNvGrpSpPr>
          <p:nvPr/>
        </p:nvGrpSpPr>
        <p:grpSpPr bwMode="auto">
          <a:xfrm>
            <a:off x="1751013" y="1430338"/>
            <a:ext cx="687387" cy="4419600"/>
            <a:chOff x="1523206" y="1193618"/>
            <a:chExt cx="915194" cy="4876800"/>
          </a:xfrm>
        </p:grpSpPr>
        <p:grpSp>
          <p:nvGrpSpPr>
            <p:cNvPr id="45090" name="Group 4"/>
            <p:cNvGrpSpPr>
              <a:grpSpLocks/>
            </p:cNvGrpSpPr>
            <p:nvPr/>
          </p:nvGrpSpPr>
          <p:grpSpPr bwMode="auto">
            <a:xfrm>
              <a:off x="1524000" y="1193618"/>
              <a:ext cx="914400" cy="2438400"/>
              <a:chOff x="2133600" y="2133600"/>
              <a:chExt cx="914400" cy="24384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2132806" y="2133600"/>
                <a:ext cx="915194" cy="24384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>
                <a:off x="2132806" y="2590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132806" y="3098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132806" y="3606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32806" y="4114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091" name="Group 73"/>
            <p:cNvGrpSpPr>
              <a:grpSpLocks/>
            </p:cNvGrpSpPr>
            <p:nvPr/>
          </p:nvGrpSpPr>
          <p:grpSpPr bwMode="auto">
            <a:xfrm>
              <a:off x="1523206" y="3632018"/>
              <a:ext cx="914400" cy="2438400"/>
              <a:chOff x="2133600" y="2133600"/>
              <a:chExt cx="914400" cy="2438400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2133600" y="2133600"/>
                <a:ext cx="915194" cy="24384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2133600" y="2590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2133600" y="3098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2133600" y="3606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2133600" y="4114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8397875" y="2571750"/>
            <a:ext cx="609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ourier New" pitchFamily="49" charset="0"/>
                <a:cs typeface="Courier New" pitchFamily="49" charset="0"/>
              </a:rPr>
              <a:t>j = 3</a:t>
            </a:r>
          </a:p>
        </p:txBody>
      </p:sp>
      <p:cxnSp>
        <p:nvCxnSpPr>
          <p:cNvPr id="81" name="Straight Arrow Connector 80"/>
          <p:cNvCxnSpPr>
            <a:stCxn id="80" idx="1"/>
          </p:cNvCxnSpPr>
          <p:nvPr/>
        </p:nvCxnSpPr>
        <p:spPr>
          <a:xfrm flipH="1">
            <a:off x="7929563" y="2703513"/>
            <a:ext cx="468312" cy="60325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531813" y="1965325"/>
            <a:ext cx="1223962" cy="307975"/>
            <a:chOff x="457200" y="1497369"/>
            <a:chExt cx="1224641" cy="307777"/>
          </a:xfrm>
        </p:grpSpPr>
        <p:sp>
          <p:nvSpPr>
            <p:cNvPr id="45088" name="TextBox 84"/>
            <p:cNvSpPr txBox="1">
              <a:spLocks noChangeArrowheads="1"/>
            </p:cNvSpPr>
            <p:nvPr/>
          </p:nvSpPr>
          <p:spPr bwMode="auto">
            <a:xfrm>
              <a:off x="457200" y="1497369"/>
              <a:ext cx="82907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urier New" pitchFamily="49" charset="0"/>
                  <a:cs typeface="Courier New" pitchFamily="49" charset="0"/>
                </a:rPr>
                <a:t>i  = 1</a:t>
              </a:r>
            </a:p>
          </p:txBody>
        </p:sp>
        <p:cxnSp>
          <p:nvCxnSpPr>
            <p:cNvPr id="86" name="Straight Arrow Connector 85"/>
            <p:cNvCxnSpPr>
              <a:stCxn id="45088" idx="3"/>
            </p:cNvCxnSpPr>
            <p:nvPr/>
          </p:nvCxnSpPr>
          <p:spPr>
            <a:xfrm flipV="1">
              <a:off x="1286335" y="1617941"/>
              <a:ext cx="395506" cy="33317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7453313" y="2633663"/>
            <a:ext cx="271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-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1958975" y="1930400"/>
            <a:ext cx="271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-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8397875" y="2963863"/>
            <a:ext cx="609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ourier New" pitchFamily="49" charset="0"/>
                <a:cs typeface="Courier New" pitchFamily="49" charset="0"/>
              </a:rPr>
              <a:t>j = 4</a:t>
            </a:r>
          </a:p>
        </p:txBody>
      </p:sp>
      <p:cxnSp>
        <p:nvCxnSpPr>
          <p:cNvPr id="71" name="Straight Arrow Connector 70"/>
          <p:cNvCxnSpPr>
            <a:stCxn id="70" idx="1"/>
          </p:cNvCxnSpPr>
          <p:nvPr/>
        </p:nvCxnSpPr>
        <p:spPr>
          <a:xfrm flipH="1">
            <a:off x="7913688" y="3094038"/>
            <a:ext cx="484187" cy="0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ight Arrow 71"/>
          <p:cNvSpPr/>
          <p:nvPr/>
        </p:nvSpPr>
        <p:spPr>
          <a:xfrm>
            <a:off x="3708400" y="4533900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87" name="Group 86"/>
          <p:cNvGrpSpPr>
            <a:grpSpLocks/>
          </p:cNvGrpSpPr>
          <p:nvPr/>
        </p:nvGrpSpPr>
        <p:grpSpPr bwMode="auto">
          <a:xfrm>
            <a:off x="531813" y="2432050"/>
            <a:ext cx="1223962" cy="307975"/>
            <a:chOff x="457200" y="1497369"/>
            <a:chExt cx="1224641" cy="307777"/>
          </a:xfrm>
        </p:grpSpPr>
        <p:sp>
          <p:nvSpPr>
            <p:cNvPr id="45086" name="TextBox 87"/>
            <p:cNvSpPr txBox="1">
              <a:spLocks noChangeArrowheads="1"/>
            </p:cNvSpPr>
            <p:nvPr/>
          </p:nvSpPr>
          <p:spPr bwMode="auto">
            <a:xfrm>
              <a:off x="457200" y="1497369"/>
              <a:ext cx="82907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urier New" pitchFamily="49" charset="0"/>
                  <a:cs typeface="Courier New" pitchFamily="49" charset="0"/>
                </a:rPr>
                <a:t>i  = 2</a:t>
              </a:r>
            </a:p>
          </p:txBody>
        </p:sp>
        <p:cxnSp>
          <p:nvCxnSpPr>
            <p:cNvPr id="89" name="Straight Arrow Connector 88"/>
            <p:cNvCxnSpPr>
              <a:stCxn id="45086" idx="3"/>
            </p:cNvCxnSpPr>
            <p:nvPr/>
          </p:nvCxnSpPr>
          <p:spPr>
            <a:xfrm flipV="1">
              <a:off x="1286335" y="1617941"/>
              <a:ext cx="395506" cy="33317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083" name="TextBox 67"/>
          <p:cNvSpPr txBox="1">
            <a:spLocks noChangeArrowheads="1"/>
          </p:cNvSpPr>
          <p:nvPr/>
        </p:nvSpPr>
        <p:spPr bwMode="auto">
          <a:xfrm>
            <a:off x="1960563" y="1508125"/>
            <a:ext cx="2698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/</a:t>
            </a:r>
          </a:p>
        </p:txBody>
      </p:sp>
      <p:sp>
        <p:nvSpPr>
          <p:cNvPr id="45084" name="TextBox 89"/>
          <p:cNvSpPr txBox="1">
            <a:spLocks noChangeArrowheads="1"/>
          </p:cNvSpPr>
          <p:nvPr/>
        </p:nvSpPr>
        <p:spPr bwMode="auto">
          <a:xfrm>
            <a:off x="1681163" y="838200"/>
            <a:ext cx="99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newData</a:t>
            </a:r>
          </a:p>
        </p:txBody>
      </p:sp>
      <p:sp>
        <p:nvSpPr>
          <p:cNvPr id="45085" name="TextBox 90"/>
          <p:cNvSpPr txBox="1">
            <a:spLocks noChangeArrowheads="1"/>
          </p:cNvSpPr>
          <p:nvPr/>
        </p:nvSpPr>
        <p:spPr bwMode="auto">
          <a:xfrm>
            <a:off x="7081838" y="1123950"/>
            <a:ext cx="9906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theData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59653 -0.108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6" y="-54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54" grpId="0"/>
      <p:bldP spid="57" grpId="0"/>
      <p:bldP spid="70" grpId="0"/>
      <p:bldP spid="7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smtClean="0"/>
              <a:t>Implementing a Queue Using a Circular Array </a:t>
            </a:r>
            <a:r>
              <a:rPr lang="en-US" sz="3200" smtClean="0"/>
              <a:t>(cont.)</a:t>
            </a:r>
          </a:p>
        </p:txBody>
      </p:sp>
      <p:sp>
        <p:nvSpPr>
          <p:cNvPr id="46082" name="TextBox 27"/>
          <p:cNvSpPr txBox="1">
            <a:spLocks noChangeArrowheads="1"/>
          </p:cNvSpPr>
          <p:nvPr/>
        </p:nvSpPr>
        <p:spPr bwMode="auto">
          <a:xfrm>
            <a:off x="3962400" y="2133600"/>
            <a:ext cx="1665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size     = 5</a:t>
            </a:r>
          </a:p>
        </p:txBody>
      </p:sp>
      <p:sp>
        <p:nvSpPr>
          <p:cNvPr id="46083" name="TextBox 34"/>
          <p:cNvSpPr txBox="1">
            <a:spLocks noChangeArrowheads="1"/>
          </p:cNvSpPr>
          <p:nvPr/>
        </p:nvSpPr>
        <p:spPr bwMode="auto">
          <a:xfrm>
            <a:off x="3962400" y="3606800"/>
            <a:ext cx="50292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private void reallocate()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int newCapacity = 2 * 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E[] newData = (E[])new Object[newCapacity];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int j = front;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for (int i = 0; i &lt; size; i++)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  newData[i] = theData[j];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  j = (j + 1) % 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front = 0;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rear = size – 1;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capacity = newCapacity;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theData = newData;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6084" name="TextBox 35"/>
          <p:cNvSpPr txBox="1">
            <a:spLocks noChangeArrowheads="1"/>
          </p:cNvSpPr>
          <p:nvPr/>
        </p:nvSpPr>
        <p:spPr bwMode="auto">
          <a:xfrm>
            <a:off x="3962400" y="1593850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ourier New" pitchFamily="49" charset="0"/>
                <a:cs typeface="Courier New" pitchFamily="49" charset="0"/>
              </a:rPr>
              <a:t>q.offer('D');</a:t>
            </a:r>
          </a:p>
        </p:txBody>
      </p:sp>
      <p:sp>
        <p:nvSpPr>
          <p:cNvPr id="46085" name="TextBox 42"/>
          <p:cNvSpPr txBox="1">
            <a:spLocks noChangeArrowheads="1"/>
          </p:cNvSpPr>
          <p:nvPr/>
        </p:nvSpPr>
        <p:spPr bwMode="auto">
          <a:xfrm>
            <a:off x="3962400" y="2479675"/>
            <a:ext cx="1665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capacity = 5</a:t>
            </a:r>
          </a:p>
        </p:txBody>
      </p:sp>
      <p:cxnSp>
        <p:nvCxnSpPr>
          <p:cNvPr id="9" name="Elbow Connector 8"/>
          <p:cNvCxnSpPr/>
          <p:nvPr/>
        </p:nvCxnSpPr>
        <p:spPr>
          <a:xfrm rot="5400000" flipH="1" flipV="1">
            <a:off x="-114300" y="3640138"/>
            <a:ext cx="4419600" cy="0"/>
          </a:xfrm>
          <a:prstGeom prst="bentConnector5">
            <a:avLst>
              <a:gd name="adj1" fmla="val -5172"/>
              <a:gd name="adj2" fmla="val 96005872"/>
              <a:gd name="adj3" fmla="val 105172"/>
            </a:avLst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7" name="Group 32"/>
          <p:cNvGrpSpPr>
            <a:grpSpLocks/>
          </p:cNvGrpSpPr>
          <p:nvPr/>
        </p:nvGrpSpPr>
        <p:grpSpPr bwMode="auto">
          <a:xfrm>
            <a:off x="7264400" y="1508125"/>
            <a:ext cx="649288" cy="1730375"/>
            <a:chOff x="2133600" y="2133600"/>
            <a:chExt cx="914400" cy="2438400"/>
          </a:xfrm>
        </p:grpSpPr>
        <p:sp>
          <p:nvSpPr>
            <p:cNvPr id="62" name="Rectangle 61"/>
            <p:cNvSpPr/>
            <p:nvPr/>
          </p:nvSpPr>
          <p:spPr>
            <a:xfrm>
              <a:off x="2133600" y="2133600"/>
              <a:ext cx="914400" cy="24384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2133600" y="2589961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33600" y="3097775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133600" y="3607826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133600" y="4115639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088" name="TextBox 36"/>
          <p:cNvSpPr txBox="1">
            <a:spLocks noChangeArrowheads="1"/>
          </p:cNvSpPr>
          <p:nvPr/>
        </p:nvSpPr>
        <p:spPr bwMode="auto">
          <a:xfrm>
            <a:off x="7453313" y="1508125"/>
            <a:ext cx="271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sp>
        <p:nvSpPr>
          <p:cNvPr id="46089" name="TextBox 38"/>
          <p:cNvSpPr txBox="1">
            <a:spLocks noChangeArrowheads="1"/>
          </p:cNvSpPr>
          <p:nvPr/>
        </p:nvSpPr>
        <p:spPr bwMode="auto">
          <a:xfrm>
            <a:off x="7453313" y="1878013"/>
            <a:ext cx="2714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46090" name="TextBox 39"/>
          <p:cNvSpPr txBox="1">
            <a:spLocks noChangeArrowheads="1"/>
          </p:cNvSpPr>
          <p:nvPr/>
        </p:nvSpPr>
        <p:spPr bwMode="auto">
          <a:xfrm>
            <a:off x="7453313" y="2265363"/>
            <a:ext cx="2714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/</a:t>
            </a:r>
          </a:p>
        </p:txBody>
      </p:sp>
      <p:sp>
        <p:nvSpPr>
          <p:cNvPr id="46091" name="TextBox 50"/>
          <p:cNvSpPr txBox="1">
            <a:spLocks noChangeArrowheads="1"/>
          </p:cNvSpPr>
          <p:nvPr/>
        </p:nvSpPr>
        <p:spPr bwMode="auto">
          <a:xfrm>
            <a:off x="7453313" y="2633663"/>
            <a:ext cx="271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-</a:t>
            </a:r>
          </a:p>
        </p:txBody>
      </p:sp>
      <p:grpSp>
        <p:nvGrpSpPr>
          <p:cNvPr id="46092" name="Group 51"/>
          <p:cNvGrpSpPr>
            <a:grpSpLocks/>
          </p:cNvGrpSpPr>
          <p:nvPr/>
        </p:nvGrpSpPr>
        <p:grpSpPr bwMode="auto">
          <a:xfrm>
            <a:off x="6019800" y="2292350"/>
            <a:ext cx="1244600" cy="261938"/>
            <a:chOff x="381000" y="2134394"/>
            <a:chExt cx="1752600" cy="368428"/>
          </a:xfrm>
        </p:grpSpPr>
        <p:sp>
          <p:nvSpPr>
            <p:cNvPr id="46129" name="TextBox 59"/>
            <p:cNvSpPr txBox="1">
              <a:spLocks noChangeArrowheads="1"/>
            </p:cNvSpPr>
            <p:nvPr/>
          </p:nvSpPr>
          <p:spPr bwMode="auto">
            <a:xfrm>
              <a:off x="381000" y="2134394"/>
              <a:ext cx="1336905" cy="368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>
                  <a:latin typeface="Courier New" pitchFamily="49" charset="0"/>
                  <a:cs typeface="Courier New" pitchFamily="49" charset="0"/>
                </a:rPr>
                <a:t>front = 2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1677566" y="2304094"/>
              <a:ext cx="456034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093" name="TextBox 52"/>
          <p:cNvSpPr txBox="1">
            <a:spLocks noChangeArrowheads="1"/>
          </p:cNvSpPr>
          <p:nvPr/>
        </p:nvSpPr>
        <p:spPr bwMode="auto">
          <a:xfrm>
            <a:off x="7453313" y="2924175"/>
            <a:ext cx="271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grpSp>
        <p:nvGrpSpPr>
          <p:cNvPr id="46094" name="Group 54"/>
          <p:cNvGrpSpPr>
            <a:grpSpLocks/>
          </p:cNvGrpSpPr>
          <p:nvPr/>
        </p:nvGrpSpPr>
        <p:grpSpPr bwMode="auto">
          <a:xfrm>
            <a:off x="6019800" y="1917700"/>
            <a:ext cx="1223963" cy="261938"/>
            <a:chOff x="381000" y="4114800"/>
            <a:chExt cx="1724673" cy="368428"/>
          </a:xfrm>
        </p:grpSpPr>
        <p:sp>
          <p:nvSpPr>
            <p:cNvPr id="46127" name="TextBox 57"/>
            <p:cNvSpPr txBox="1">
              <a:spLocks noChangeArrowheads="1"/>
            </p:cNvSpPr>
            <p:nvPr/>
          </p:nvSpPr>
          <p:spPr bwMode="auto">
            <a:xfrm>
              <a:off x="381000" y="4114800"/>
              <a:ext cx="1336906" cy="368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>
                  <a:latin typeface="Courier New" pitchFamily="49" charset="0"/>
                  <a:cs typeface="Courier New" pitchFamily="49" charset="0"/>
                </a:rPr>
                <a:t>rear  = 1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1649339" y="4284500"/>
              <a:ext cx="456334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7453313" y="1882775"/>
            <a:ext cx="271462" cy="306388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46096" name="TextBox 12"/>
          <p:cNvSpPr txBox="1">
            <a:spLocks noChangeArrowheads="1"/>
          </p:cNvSpPr>
          <p:nvPr/>
        </p:nvSpPr>
        <p:spPr bwMode="auto">
          <a:xfrm>
            <a:off x="231775" y="6215063"/>
            <a:ext cx="3048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newCapacity = 10</a:t>
            </a:r>
          </a:p>
        </p:txBody>
      </p:sp>
      <p:grpSp>
        <p:nvGrpSpPr>
          <p:cNvPr id="46097" name="Group 15"/>
          <p:cNvGrpSpPr>
            <a:grpSpLocks/>
          </p:cNvGrpSpPr>
          <p:nvPr/>
        </p:nvGrpSpPr>
        <p:grpSpPr bwMode="auto">
          <a:xfrm>
            <a:off x="1751013" y="1430338"/>
            <a:ext cx="687387" cy="4419600"/>
            <a:chOff x="1523206" y="1193618"/>
            <a:chExt cx="915194" cy="4876800"/>
          </a:xfrm>
        </p:grpSpPr>
        <p:grpSp>
          <p:nvGrpSpPr>
            <p:cNvPr id="46115" name="Group 4"/>
            <p:cNvGrpSpPr>
              <a:grpSpLocks/>
            </p:cNvGrpSpPr>
            <p:nvPr/>
          </p:nvGrpSpPr>
          <p:grpSpPr bwMode="auto">
            <a:xfrm>
              <a:off x="1524000" y="1193618"/>
              <a:ext cx="914400" cy="2438400"/>
              <a:chOff x="2133600" y="2133600"/>
              <a:chExt cx="914400" cy="24384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2132806" y="2133600"/>
                <a:ext cx="915194" cy="24384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>
                <a:off x="2132806" y="2590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132806" y="3098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132806" y="3606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32806" y="4114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116" name="Group 73"/>
            <p:cNvGrpSpPr>
              <a:grpSpLocks/>
            </p:cNvGrpSpPr>
            <p:nvPr/>
          </p:nvGrpSpPr>
          <p:grpSpPr bwMode="auto">
            <a:xfrm>
              <a:off x="1523206" y="3632018"/>
              <a:ext cx="914400" cy="2438400"/>
              <a:chOff x="2133600" y="2133600"/>
              <a:chExt cx="914400" cy="2438400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2133600" y="2133600"/>
                <a:ext cx="915194" cy="24384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2133600" y="2590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2133600" y="3098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2133600" y="3606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2133600" y="4114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8350250" y="1508125"/>
            <a:ext cx="609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ourier New" pitchFamily="49" charset="0"/>
                <a:cs typeface="Courier New" pitchFamily="49" charset="0"/>
              </a:rPr>
              <a:t>j = 0</a:t>
            </a:r>
          </a:p>
        </p:txBody>
      </p:sp>
      <p:cxnSp>
        <p:nvCxnSpPr>
          <p:cNvPr id="81" name="Straight Arrow Connector 80"/>
          <p:cNvCxnSpPr>
            <a:stCxn id="70" idx="1"/>
          </p:cNvCxnSpPr>
          <p:nvPr/>
        </p:nvCxnSpPr>
        <p:spPr>
          <a:xfrm flipH="1">
            <a:off x="7866063" y="3071813"/>
            <a:ext cx="484187" cy="0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531813" y="2436813"/>
            <a:ext cx="1223962" cy="307975"/>
            <a:chOff x="457200" y="1497369"/>
            <a:chExt cx="1224641" cy="307777"/>
          </a:xfrm>
        </p:grpSpPr>
        <p:sp>
          <p:nvSpPr>
            <p:cNvPr id="46113" name="TextBox 84"/>
            <p:cNvSpPr txBox="1">
              <a:spLocks noChangeArrowheads="1"/>
            </p:cNvSpPr>
            <p:nvPr/>
          </p:nvSpPr>
          <p:spPr bwMode="auto">
            <a:xfrm>
              <a:off x="457200" y="1497369"/>
              <a:ext cx="82907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urier New" pitchFamily="49" charset="0"/>
                  <a:cs typeface="Courier New" pitchFamily="49" charset="0"/>
                </a:rPr>
                <a:t>i  = 2</a:t>
              </a:r>
            </a:p>
          </p:txBody>
        </p:sp>
        <p:cxnSp>
          <p:nvCxnSpPr>
            <p:cNvPr id="86" name="Straight Arrow Connector 85"/>
            <p:cNvCxnSpPr>
              <a:stCxn id="46113" idx="3"/>
            </p:cNvCxnSpPr>
            <p:nvPr/>
          </p:nvCxnSpPr>
          <p:spPr>
            <a:xfrm flipV="1">
              <a:off x="1286335" y="1617941"/>
              <a:ext cx="395506" cy="33316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7453313" y="2916238"/>
            <a:ext cx="271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1958975" y="2373313"/>
            <a:ext cx="271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8350250" y="2941638"/>
            <a:ext cx="609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ourier New" pitchFamily="49" charset="0"/>
                <a:cs typeface="Courier New" pitchFamily="49" charset="0"/>
              </a:rPr>
              <a:t>j = 4</a:t>
            </a:r>
          </a:p>
        </p:txBody>
      </p:sp>
      <p:cxnSp>
        <p:nvCxnSpPr>
          <p:cNvPr id="71" name="Straight Arrow Connector 70"/>
          <p:cNvCxnSpPr>
            <a:stCxn id="80" idx="1"/>
          </p:cNvCxnSpPr>
          <p:nvPr/>
        </p:nvCxnSpPr>
        <p:spPr>
          <a:xfrm flipH="1">
            <a:off x="7913688" y="1638300"/>
            <a:ext cx="436562" cy="22225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ight Arrow 71"/>
          <p:cNvSpPr/>
          <p:nvPr/>
        </p:nvSpPr>
        <p:spPr>
          <a:xfrm>
            <a:off x="3708400" y="4533900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87" name="Group 86"/>
          <p:cNvGrpSpPr>
            <a:grpSpLocks/>
          </p:cNvGrpSpPr>
          <p:nvPr/>
        </p:nvGrpSpPr>
        <p:grpSpPr bwMode="auto">
          <a:xfrm>
            <a:off x="531813" y="2903538"/>
            <a:ext cx="1223962" cy="307975"/>
            <a:chOff x="457200" y="1497369"/>
            <a:chExt cx="1224641" cy="307777"/>
          </a:xfrm>
        </p:grpSpPr>
        <p:sp>
          <p:nvSpPr>
            <p:cNvPr id="46111" name="TextBox 87"/>
            <p:cNvSpPr txBox="1">
              <a:spLocks noChangeArrowheads="1"/>
            </p:cNvSpPr>
            <p:nvPr/>
          </p:nvSpPr>
          <p:spPr bwMode="auto">
            <a:xfrm>
              <a:off x="457200" y="1497369"/>
              <a:ext cx="82907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urier New" pitchFamily="49" charset="0"/>
                  <a:cs typeface="Courier New" pitchFamily="49" charset="0"/>
                </a:rPr>
                <a:t>i  = 3</a:t>
              </a:r>
            </a:p>
          </p:txBody>
        </p:sp>
        <p:cxnSp>
          <p:nvCxnSpPr>
            <p:cNvPr id="89" name="Straight Arrow Connector 88"/>
            <p:cNvCxnSpPr>
              <a:stCxn id="46111" idx="3"/>
            </p:cNvCxnSpPr>
            <p:nvPr/>
          </p:nvCxnSpPr>
          <p:spPr>
            <a:xfrm flipV="1">
              <a:off x="1286335" y="1617941"/>
              <a:ext cx="395506" cy="33316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107" name="TextBox 67"/>
          <p:cNvSpPr txBox="1">
            <a:spLocks noChangeArrowheads="1"/>
          </p:cNvSpPr>
          <p:nvPr/>
        </p:nvSpPr>
        <p:spPr bwMode="auto">
          <a:xfrm>
            <a:off x="1960563" y="1508125"/>
            <a:ext cx="2698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/</a:t>
            </a:r>
          </a:p>
        </p:txBody>
      </p:sp>
      <p:sp>
        <p:nvSpPr>
          <p:cNvPr id="46108" name="TextBox 89"/>
          <p:cNvSpPr txBox="1">
            <a:spLocks noChangeArrowheads="1"/>
          </p:cNvSpPr>
          <p:nvPr/>
        </p:nvSpPr>
        <p:spPr bwMode="auto">
          <a:xfrm>
            <a:off x="1958975" y="1925638"/>
            <a:ext cx="271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-</a:t>
            </a:r>
          </a:p>
        </p:txBody>
      </p:sp>
      <p:sp>
        <p:nvSpPr>
          <p:cNvPr id="46109" name="TextBox 90"/>
          <p:cNvSpPr txBox="1">
            <a:spLocks noChangeArrowheads="1"/>
          </p:cNvSpPr>
          <p:nvPr/>
        </p:nvSpPr>
        <p:spPr bwMode="auto">
          <a:xfrm>
            <a:off x="1681163" y="838200"/>
            <a:ext cx="99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newData</a:t>
            </a:r>
          </a:p>
        </p:txBody>
      </p:sp>
      <p:sp>
        <p:nvSpPr>
          <p:cNvPr id="46110" name="TextBox 91"/>
          <p:cNvSpPr txBox="1">
            <a:spLocks noChangeArrowheads="1"/>
          </p:cNvSpPr>
          <p:nvPr/>
        </p:nvSpPr>
        <p:spPr bwMode="auto">
          <a:xfrm>
            <a:off x="7081838" y="1123950"/>
            <a:ext cx="9906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theData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-0.60781 -0.081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99" y="-405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54" grpId="0"/>
      <p:bldP spid="57" grpId="0"/>
      <p:bldP spid="70" grpId="0"/>
      <p:bldP spid="7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smtClean="0"/>
              <a:t>Implementing a Queue Using a Circular Array </a:t>
            </a:r>
            <a:r>
              <a:rPr lang="en-US" sz="3200" smtClean="0"/>
              <a:t>(cont.)</a:t>
            </a:r>
          </a:p>
        </p:txBody>
      </p:sp>
      <p:sp>
        <p:nvSpPr>
          <p:cNvPr id="47106" name="TextBox 27"/>
          <p:cNvSpPr txBox="1">
            <a:spLocks noChangeArrowheads="1"/>
          </p:cNvSpPr>
          <p:nvPr/>
        </p:nvSpPr>
        <p:spPr bwMode="auto">
          <a:xfrm>
            <a:off x="3962400" y="2133600"/>
            <a:ext cx="1665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size     = 5</a:t>
            </a:r>
          </a:p>
        </p:txBody>
      </p:sp>
      <p:sp>
        <p:nvSpPr>
          <p:cNvPr id="47107" name="TextBox 34"/>
          <p:cNvSpPr txBox="1">
            <a:spLocks noChangeArrowheads="1"/>
          </p:cNvSpPr>
          <p:nvPr/>
        </p:nvSpPr>
        <p:spPr bwMode="auto">
          <a:xfrm>
            <a:off x="3962400" y="3606800"/>
            <a:ext cx="50292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private void reallocate()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int newCapacity = 2 * 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E[] newData = (E[])new Object[newCapacity];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int j = front;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for (int i = 0; i &lt; size; i++)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  newData[i] = theData[j];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  j = (j + 1) % 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front = 0;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rear = size – 1;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capacity = newCapacity;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theData = newData;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7108" name="TextBox 35"/>
          <p:cNvSpPr txBox="1">
            <a:spLocks noChangeArrowheads="1"/>
          </p:cNvSpPr>
          <p:nvPr/>
        </p:nvSpPr>
        <p:spPr bwMode="auto">
          <a:xfrm>
            <a:off x="3962400" y="1593850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ourier New" pitchFamily="49" charset="0"/>
                <a:cs typeface="Courier New" pitchFamily="49" charset="0"/>
              </a:rPr>
              <a:t>q.offer('D');</a:t>
            </a:r>
          </a:p>
        </p:txBody>
      </p:sp>
      <p:sp>
        <p:nvSpPr>
          <p:cNvPr id="47109" name="TextBox 42"/>
          <p:cNvSpPr txBox="1">
            <a:spLocks noChangeArrowheads="1"/>
          </p:cNvSpPr>
          <p:nvPr/>
        </p:nvSpPr>
        <p:spPr bwMode="auto">
          <a:xfrm>
            <a:off x="3962400" y="2479675"/>
            <a:ext cx="1665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capacity = 5</a:t>
            </a:r>
          </a:p>
        </p:txBody>
      </p:sp>
      <p:cxnSp>
        <p:nvCxnSpPr>
          <p:cNvPr id="9" name="Elbow Connector 8"/>
          <p:cNvCxnSpPr/>
          <p:nvPr/>
        </p:nvCxnSpPr>
        <p:spPr>
          <a:xfrm rot="5400000" flipH="1" flipV="1">
            <a:off x="-114300" y="3640138"/>
            <a:ext cx="4419600" cy="0"/>
          </a:xfrm>
          <a:prstGeom prst="bentConnector5">
            <a:avLst>
              <a:gd name="adj1" fmla="val -5172"/>
              <a:gd name="adj2" fmla="val 96005872"/>
              <a:gd name="adj3" fmla="val 105172"/>
            </a:avLst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111" name="Group 32"/>
          <p:cNvGrpSpPr>
            <a:grpSpLocks/>
          </p:cNvGrpSpPr>
          <p:nvPr/>
        </p:nvGrpSpPr>
        <p:grpSpPr bwMode="auto">
          <a:xfrm>
            <a:off x="7264400" y="1508125"/>
            <a:ext cx="649288" cy="1730375"/>
            <a:chOff x="2133600" y="2133600"/>
            <a:chExt cx="914400" cy="2438400"/>
          </a:xfrm>
        </p:grpSpPr>
        <p:sp>
          <p:nvSpPr>
            <p:cNvPr id="62" name="Rectangle 61"/>
            <p:cNvSpPr/>
            <p:nvPr/>
          </p:nvSpPr>
          <p:spPr>
            <a:xfrm>
              <a:off x="2133600" y="2133600"/>
              <a:ext cx="914400" cy="24384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2133600" y="2589961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33600" y="3097775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133600" y="3607826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133600" y="4115639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112" name="TextBox 36"/>
          <p:cNvSpPr txBox="1">
            <a:spLocks noChangeArrowheads="1"/>
          </p:cNvSpPr>
          <p:nvPr/>
        </p:nvSpPr>
        <p:spPr bwMode="auto">
          <a:xfrm>
            <a:off x="7453313" y="1508125"/>
            <a:ext cx="271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sp>
        <p:nvSpPr>
          <p:cNvPr id="47113" name="TextBox 38"/>
          <p:cNvSpPr txBox="1">
            <a:spLocks noChangeArrowheads="1"/>
          </p:cNvSpPr>
          <p:nvPr/>
        </p:nvSpPr>
        <p:spPr bwMode="auto">
          <a:xfrm>
            <a:off x="7453313" y="1878013"/>
            <a:ext cx="2714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47114" name="TextBox 39"/>
          <p:cNvSpPr txBox="1">
            <a:spLocks noChangeArrowheads="1"/>
          </p:cNvSpPr>
          <p:nvPr/>
        </p:nvSpPr>
        <p:spPr bwMode="auto">
          <a:xfrm>
            <a:off x="7453313" y="2265363"/>
            <a:ext cx="2714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/</a:t>
            </a:r>
          </a:p>
        </p:txBody>
      </p:sp>
      <p:sp>
        <p:nvSpPr>
          <p:cNvPr id="47115" name="TextBox 50"/>
          <p:cNvSpPr txBox="1">
            <a:spLocks noChangeArrowheads="1"/>
          </p:cNvSpPr>
          <p:nvPr/>
        </p:nvSpPr>
        <p:spPr bwMode="auto">
          <a:xfrm>
            <a:off x="7453313" y="2633663"/>
            <a:ext cx="271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-</a:t>
            </a:r>
          </a:p>
        </p:txBody>
      </p:sp>
      <p:grpSp>
        <p:nvGrpSpPr>
          <p:cNvPr id="47116" name="Group 51"/>
          <p:cNvGrpSpPr>
            <a:grpSpLocks/>
          </p:cNvGrpSpPr>
          <p:nvPr/>
        </p:nvGrpSpPr>
        <p:grpSpPr bwMode="auto">
          <a:xfrm>
            <a:off x="6019800" y="2292350"/>
            <a:ext cx="1244600" cy="261938"/>
            <a:chOff x="381000" y="2134394"/>
            <a:chExt cx="1752600" cy="368428"/>
          </a:xfrm>
        </p:grpSpPr>
        <p:sp>
          <p:nvSpPr>
            <p:cNvPr id="47154" name="TextBox 59"/>
            <p:cNvSpPr txBox="1">
              <a:spLocks noChangeArrowheads="1"/>
            </p:cNvSpPr>
            <p:nvPr/>
          </p:nvSpPr>
          <p:spPr bwMode="auto">
            <a:xfrm>
              <a:off x="381000" y="2134394"/>
              <a:ext cx="1336905" cy="368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>
                  <a:latin typeface="Courier New" pitchFamily="49" charset="0"/>
                  <a:cs typeface="Courier New" pitchFamily="49" charset="0"/>
                </a:rPr>
                <a:t>front = 2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1677566" y="2304094"/>
              <a:ext cx="456034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117" name="TextBox 52"/>
          <p:cNvSpPr txBox="1">
            <a:spLocks noChangeArrowheads="1"/>
          </p:cNvSpPr>
          <p:nvPr/>
        </p:nvSpPr>
        <p:spPr bwMode="auto">
          <a:xfrm>
            <a:off x="7453313" y="2924175"/>
            <a:ext cx="271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grpSp>
        <p:nvGrpSpPr>
          <p:cNvPr id="47118" name="Group 54"/>
          <p:cNvGrpSpPr>
            <a:grpSpLocks/>
          </p:cNvGrpSpPr>
          <p:nvPr/>
        </p:nvGrpSpPr>
        <p:grpSpPr bwMode="auto">
          <a:xfrm>
            <a:off x="6019800" y="1917700"/>
            <a:ext cx="1223963" cy="261938"/>
            <a:chOff x="381000" y="4114800"/>
            <a:chExt cx="1724673" cy="368428"/>
          </a:xfrm>
        </p:grpSpPr>
        <p:sp>
          <p:nvSpPr>
            <p:cNvPr id="47152" name="TextBox 57"/>
            <p:cNvSpPr txBox="1">
              <a:spLocks noChangeArrowheads="1"/>
            </p:cNvSpPr>
            <p:nvPr/>
          </p:nvSpPr>
          <p:spPr bwMode="auto">
            <a:xfrm>
              <a:off x="381000" y="4114800"/>
              <a:ext cx="1336906" cy="368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>
                  <a:latin typeface="Courier New" pitchFamily="49" charset="0"/>
                  <a:cs typeface="Courier New" pitchFamily="49" charset="0"/>
                </a:rPr>
                <a:t>rear  = 1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1649339" y="4284500"/>
              <a:ext cx="456334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7453313" y="1882775"/>
            <a:ext cx="271462" cy="306388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47120" name="TextBox 12"/>
          <p:cNvSpPr txBox="1">
            <a:spLocks noChangeArrowheads="1"/>
          </p:cNvSpPr>
          <p:nvPr/>
        </p:nvSpPr>
        <p:spPr bwMode="auto">
          <a:xfrm>
            <a:off x="231775" y="6215063"/>
            <a:ext cx="3048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newCapacity = 10</a:t>
            </a:r>
          </a:p>
        </p:txBody>
      </p:sp>
      <p:grpSp>
        <p:nvGrpSpPr>
          <p:cNvPr id="47121" name="Group 15"/>
          <p:cNvGrpSpPr>
            <a:grpSpLocks/>
          </p:cNvGrpSpPr>
          <p:nvPr/>
        </p:nvGrpSpPr>
        <p:grpSpPr bwMode="auto">
          <a:xfrm>
            <a:off x="1751013" y="1430338"/>
            <a:ext cx="687387" cy="4419600"/>
            <a:chOff x="1523206" y="1193618"/>
            <a:chExt cx="915194" cy="4876800"/>
          </a:xfrm>
        </p:grpSpPr>
        <p:grpSp>
          <p:nvGrpSpPr>
            <p:cNvPr id="47140" name="Group 4"/>
            <p:cNvGrpSpPr>
              <a:grpSpLocks/>
            </p:cNvGrpSpPr>
            <p:nvPr/>
          </p:nvGrpSpPr>
          <p:grpSpPr bwMode="auto">
            <a:xfrm>
              <a:off x="1524000" y="1193618"/>
              <a:ext cx="914400" cy="2438400"/>
              <a:chOff x="2133600" y="2133600"/>
              <a:chExt cx="914400" cy="24384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2132806" y="2133600"/>
                <a:ext cx="915194" cy="24384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>
                <a:off x="2132806" y="2590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132806" y="3098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132806" y="3606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32806" y="4114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141" name="Group 73"/>
            <p:cNvGrpSpPr>
              <a:grpSpLocks/>
            </p:cNvGrpSpPr>
            <p:nvPr/>
          </p:nvGrpSpPr>
          <p:grpSpPr bwMode="auto">
            <a:xfrm>
              <a:off x="1523206" y="3632018"/>
              <a:ext cx="914400" cy="2438400"/>
              <a:chOff x="2133600" y="2133600"/>
              <a:chExt cx="914400" cy="2438400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2133600" y="2133600"/>
                <a:ext cx="915194" cy="24384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2133600" y="2590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2133600" y="3098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2133600" y="3606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2133600" y="4114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8382000" y="1863725"/>
            <a:ext cx="609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ourier New" pitchFamily="49" charset="0"/>
                <a:cs typeface="Courier New" pitchFamily="49" charset="0"/>
              </a:rPr>
              <a:t>j = 1</a:t>
            </a:r>
          </a:p>
        </p:txBody>
      </p:sp>
      <p:cxnSp>
        <p:nvCxnSpPr>
          <p:cNvPr id="81" name="Straight Arrow Connector 80"/>
          <p:cNvCxnSpPr>
            <a:stCxn id="70" idx="1"/>
          </p:cNvCxnSpPr>
          <p:nvPr/>
        </p:nvCxnSpPr>
        <p:spPr>
          <a:xfrm flipH="1">
            <a:off x="7897813" y="1644650"/>
            <a:ext cx="484187" cy="0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531813" y="2895600"/>
            <a:ext cx="1223962" cy="306388"/>
            <a:chOff x="457200" y="1497369"/>
            <a:chExt cx="1224641" cy="307777"/>
          </a:xfrm>
        </p:grpSpPr>
        <p:sp>
          <p:nvSpPr>
            <p:cNvPr id="47138" name="TextBox 84"/>
            <p:cNvSpPr txBox="1">
              <a:spLocks noChangeArrowheads="1"/>
            </p:cNvSpPr>
            <p:nvPr/>
          </p:nvSpPr>
          <p:spPr bwMode="auto">
            <a:xfrm>
              <a:off x="457200" y="1497369"/>
              <a:ext cx="82907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urier New" pitchFamily="49" charset="0"/>
                  <a:cs typeface="Courier New" pitchFamily="49" charset="0"/>
                </a:rPr>
                <a:t>i  = 3</a:t>
              </a:r>
            </a:p>
          </p:txBody>
        </p:sp>
        <p:cxnSp>
          <p:nvCxnSpPr>
            <p:cNvPr id="86" name="Straight Arrow Connector 85"/>
            <p:cNvCxnSpPr>
              <a:stCxn id="47138" idx="3"/>
            </p:cNvCxnSpPr>
            <p:nvPr/>
          </p:nvCxnSpPr>
          <p:spPr>
            <a:xfrm flipV="1">
              <a:off x="1286335" y="1616972"/>
              <a:ext cx="395506" cy="35083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7453313" y="1508125"/>
            <a:ext cx="271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1958975" y="2860675"/>
            <a:ext cx="271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8382000" y="1512888"/>
            <a:ext cx="6096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ourier New" pitchFamily="49" charset="0"/>
                <a:cs typeface="Courier New" pitchFamily="49" charset="0"/>
              </a:rPr>
              <a:t>j = 0</a:t>
            </a:r>
          </a:p>
        </p:txBody>
      </p:sp>
      <p:cxnSp>
        <p:nvCxnSpPr>
          <p:cNvPr id="71" name="Straight Arrow Connector 70"/>
          <p:cNvCxnSpPr>
            <a:stCxn id="80" idx="1"/>
          </p:cNvCxnSpPr>
          <p:nvPr/>
        </p:nvCxnSpPr>
        <p:spPr>
          <a:xfrm flipH="1">
            <a:off x="7913688" y="1995488"/>
            <a:ext cx="468312" cy="14287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ight Arrow 71"/>
          <p:cNvSpPr/>
          <p:nvPr/>
        </p:nvSpPr>
        <p:spPr>
          <a:xfrm>
            <a:off x="3708400" y="4533900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87" name="Group 86"/>
          <p:cNvGrpSpPr>
            <a:grpSpLocks/>
          </p:cNvGrpSpPr>
          <p:nvPr/>
        </p:nvGrpSpPr>
        <p:grpSpPr bwMode="auto">
          <a:xfrm>
            <a:off x="531813" y="3362325"/>
            <a:ext cx="1223962" cy="306388"/>
            <a:chOff x="457200" y="1497369"/>
            <a:chExt cx="1224641" cy="307777"/>
          </a:xfrm>
        </p:grpSpPr>
        <p:sp>
          <p:nvSpPr>
            <p:cNvPr id="47136" name="TextBox 87"/>
            <p:cNvSpPr txBox="1">
              <a:spLocks noChangeArrowheads="1"/>
            </p:cNvSpPr>
            <p:nvPr/>
          </p:nvSpPr>
          <p:spPr bwMode="auto">
            <a:xfrm>
              <a:off x="457200" y="1497369"/>
              <a:ext cx="82907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urier New" pitchFamily="49" charset="0"/>
                  <a:cs typeface="Courier New" pitchFamily="49" charset="0"/>
                </a:rPr>
                <a:t>i  = 4</a:t>
              </a:r>
            </a:p>
          </p:txBody>
        </p:sp>
        <p:cxnSp>
          <p:nvCxnSpPr>
            <p:cNvPr id="89" name="Straight Arrow Connector 88"/>
            <p:cNvCxnSpPr>
              <a:stCxn id="47136" idx="3"/>
            </p:cNvCxnSpPr>
            <p:nvPr/>
          </p:nvCxnSpPr>
          <p:spPr>
            <a:xfrm flipV="1">
              <a:off x="1286335" y="1616972"/>
              <a:ext cx="395506" cy="35083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131" name="TextBox 67"/>
          <p:cNvSpPr txBox="1">
            <a:spLocks noChangeArrowheads="1"/>
          </p:cNvSpPr>
          <p:nvPr/>
        </p:nvSpPr>
        <p:spPr bwMode="auto">
          <a:xfrm>
            <a:off x="1960563" y="1508125"/>
            <a:ext cx="2698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/</a:t>
            </a:r>
          </a:p>
        </p:txBody>
      </p:sp>
      <p:sp>
        <p:nvSpPr>
          <p:cNvPr id="47132" name="TextBox 89"/>
          <p:cNvSpPr txBox="1">
            <a:spLocks noChangeArrowheads="1"/>
          </p:cNvSpPr>
          <p:nvPr/>
        </p:nvSpPr>
        <p:spPr bwMode="auto">
          <a:xfrm>
            <a:off x="1958975" y="1925638"/>
            <a:ext cx="271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-</a:t>
            </a:r>
          </a:p>
        </p:txBody>
      </p:sp>
      <p:sp>
        <p:nvSpPr>
          <p:cNvPr id="47133" name="TextBox 90"/>
          <p:cNvSpPr txBox="1">
            <a:spLocks noChangeArrowheads="1"/>
          </p:cNvSpPr>
          <p:nvPr/>
        </p:nvSpPr>
        <p:spPr bwMode="auto">
          <a:xfrm>
            <a:off x="1957388" y="2413000"/>
            <a:ext cx="269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47134" name="TextBox 91"/>
          <p:cNvSpPr txBox="1">
            <a:spLocks noChangeArrowheads="1"/>
          </p:cNvSpPr>
          <p:nvPr/>
        </p:nvSpPr>
        <p:spPr bwMode="auto">
          <a:xfrm>
            <a:off x="1681163" y="838200"/>
            <a:ext cx="99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newData</a:t>
            </a:r>
          </a:p>
        </p:txBody>
      </p:sp>
      <p:sp>
        <p:nvSpPr>
          <p:cNvPr id="47135" name="TextBox 92"/>
          <p:cNvSpPr txBox="1">
            <a:spLocks noChangeArrowheads="1"/>
          </p:cNvSpPr>
          <p:nvPr/>
        </p:nvSpPr>
        <p:spPr bwMode="auto">
          <a:xfrm>
            <a:off x="7081838" y="1123950"/>
            <a:ext cx="9906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theData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-0.60486 0.2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43" y="100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54" grpId="0"/>
      <p:bldP spid="57" grpId="0"/>
      <p:bldP spid="70" grpId="0"/>
      <p:bldP spid="7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smtClean="0"/>
              <a:t>Implementing a Queue Using a Circular Array </a:t>
            </a:r>
            <a:r>
              <a:rPr lang="en-US" sz="3200" smtClean="0"/>
              <a:t>(cont.)</a:t>
            </a:r>
          </a:p>
        </p:txBody>
      </p:sp>
      <p:sp>
        <p:nvSpPr>
          <p:cNvPr id="48130" name="TextBox 27"/>
          <p:cNvSpPr txBox="1">
            <a:spLocks noChangeArrowheads="1"/>
          </p:cNvSpPr>
          <p:nvPr/>
        </p:nvSpPr>
        <p:spPr bwMode="auto">
          <a:xfrm>
            <a:off x="3962400" y="2133600"/>
            <a:ext cx="1665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size     = 5</a:t>
            </a:r>
          </a:p>
        </p:txBody>
      </p:sp>
      <p:sp>
        <p:nvSpPr>
          <p:cNvPr id="48131" name="TextBox 34"/>
          <p:cNvSpPr txBox="1">
            <a:spLocks noChangeArrowheads="1"/>
          </p:cNvSpPr>
          <p:nvPr/>
        </p:nvSpPr>
        <p:spPr bwMode="auto">
          <a:xfrm>
            <a:off x="3962400" y="3606800"/>
            <a:ext cx="50292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private void reallocate()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int newCapacity = 2 * 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E[] newData = (E[])new Object[newCapacity];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int j = front;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for (int i = 0; i &lt; size; i++)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  newData[i] = theData[j];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  j = (j + 1) % 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front = 0;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rear = size – 1;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capacity = newCapacity;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theData = newData;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8132" name="TextBox 35"/>
          <p:cNvSpPr txBox="1">
            <a:spLocks noChangeArrowheads="1"/>
          </p:cNvSpPr>
          <p:nvPr/>
        </p:nvSpPr>
        <p:spPr bwMode="auto">
          <a:xfrm>
            <a:off x="3962400" y="1593850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ourier New" pitchFamily="49" charset="0"/>
                <a:cs typeface="Courier New" pitchFamily="49" charset="0"/>
              </a:rPr>
              <a:t>q.offer('D');</a:t>
            </a:r>
          </a:p>
        </p:txBody>
      </p:sp>
      <p:sp>
        <p:nvSpPr>
          <p:cNvPr id="48133" name="TextBox 42"/>
          <p:cNvSpPr txBox="1">
            <a:spLocks noChangeArrowheads="1"/>
          </p:cNvSpPr>
          <p:nvPr/>
        </p:nvSpPr>
        <p:spPr bwMode="auto">
          <a:xfrm>
            <a:off x="3962400" y="2479675"/>
            <a:ext cx="1665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capacity = 5</a:t>
            </a:r>
          </a:p>
        </p:txBody>
      </p:sp>
      <p:cxnSp>
        <p:nvCxnSpPr>
          <p:cNvPr id="9" name="Elbow Connector 8"/>
          <p:cNvCxnSpPr/>
          <p:nvPr/>
        </p:nvCxnSpPr>
        <p:spPr>
          <a:xfrm rot="5400000" flipH="1" flipV="1">
            <a:off x="-114300" y="3640138"/>
            <a:ext cx="4419600" cy="0"/>
          </a:xfrm>
          <a:prstGeom prst="bentConnector5">
            <a:avLst>
              <a:gd name="adj1" fmla="val -5172"/>
              <a:gd name="adj2" fmla="val 96005872"/>
              <a:gd name="adj3" fmla="val 105172"/>
            </a:avLst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135" name="Group 32"/>
          <p:cNvGrpSpPr>
            <a:grpSpLocks/>
          </p:cNvGrpSpPr>
          <p:nvPr/>
        </p:nvGrpSpPr>
        <p:grpSpPr bwMode="auto">
          <a:xfrm>
            <a:off x="7264400" y="1508125"/>
            <a:ext cx="649288" cy="1730375"/>
            <a:chOff x="2133600" y="2133600"/>
            <a:chExt cx="914400" cy="2438400"/>
          </a:xfrm>
        </p:grpSpPr>
        <p:sp>
          <p:nvSpPr>
            <p:cNvPr id="62" name="Rectangle 61"/>
            <p:cNvSpPr/>
            <p:nvPr/>
          </p:nvSpPr>
          <p:spPr>
            <a:xfrm>
              <a:off x="2133600" y="2133600"/>
              <a:ext cx="914400" cy="24384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2133600" y="2589961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33600" y="3097775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133600" y="3607826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133600" y="4115639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36" name="TextBox 36"/>
          <p:cNvSpPr txBox="1">
            <a:spLocks noChangeArrowheads="1"/>
          </p:cNvSpPr>
          <p:nvPr/>
        </p:nvSpPr>
        <p:spPr bwMode="auto">
          <a:xfrm>
            <a:off x="7453313" y="1508125"/>
            <a:ext cx="271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sp>
        <p:nvSpPr>
          <p:cNvPr id="48137" name="TextBox 38"/>
          <p:cNvSpPr txBox="1">
            <a:spLocks noChangeArrowheads="1"/>
          </p:cNvSpPr>
          <p:nvPr/>
        </p:nvSpPr>
        <p:spPr bwMode="auto">
          <a:xfrm>
            <a:off x="7453313" y="1878013"/>
            <a:ext cx="2714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48138" name="TextBox 39"/>
          <p:cNvSpPr txBox="1">
            <a:spLocks noChangeArrowheads="1"/>
          </p:cNvSpPr>
          <p:nvPr/>
        </p:nvSpPr>
        <p:spPr bwMode="auto">
          <a:xfrm>
            <a:off x="7453313" y="2265363"/>
            <a:ext cx="2714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/</a:t>
            </a:r>
          </a:p>
        </p:txBody>
      </p:sp>
      <p:sp>
        <p:nvSpPr>
          <p:cNvPr id="48139" name="TextBox 50"/>
          <p:cNvSpPr txBox="1">
            <a:spLocks noChangeArrowheads="1"/>
          </p:cNvSpPr>
          <p:nvPr/>
        </p:nvSpPr>
        <p:spPr bwMode="auto">
          <a:xfrm>
            <a:off x="7453313" y="2633663"/>
            <a:ext cx="271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-</a:t>
            </a:r>
          </a:p>
        </p:txBody>
      </p:sp>
      <p:grpSp>
        <p:nvGrpSpPr>
          <p:cNvPr id="48140" name="Group 51"/>
          <p:cNvGrpSpPr>
            <a:grpSpLocks/>
          </p:cNvGrpSpPr>
          <p:nvPr/>
        </p:nvGrpSpPr>
        <p:grpSpPr bwMode="auto">
          <a:xfrm>
            <a:off x="6019800" y="2292350"/>
            <a:ext cx="1244600" cy="261938"/>
            <a:chOff x="381000" y="2134394"/>
            <a:chExt cx="1752600" cy="368428"/>
          </a:xfrm>
        </p:grpSpPr>
        <p:sp>
          <p:nvSpPr>
            <p:cNvPr id="48179" name="TextBox 59"/>
            <p:cNvSpPr txBox="1">
              <a:spLocks noChangeArrowheads="1"/>
            </p:cNvSpPr>
            <p:nvPr/>
          </p:nvSpPr>
          <p:spPr bwMode="auto">
            <a:xfrm>
              <a:off x="381000" y="2134394"/>
              <a:ext cx="1336905" cy="368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>
                  <a:latin typeface="Courier New" pitchFamily="49" charset="0"/>
                  <a:cs typeface="Courier New" pitchFamily="49" charset="0"/>
                </a:rPr>
                <a:t>front = 2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1677566" y="2304094"/>
              <a:ext cx="456034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41" name="TextBox 52"/>
          <p:cNvSpPr txBox="1">
            <a:spLocks noChangeArrowheads="1"/>
          </p:cNvSpPr>
          <p:nvPr/>
        </p:nvSpPr>
        <p:spPr bwMode="auto">
          <a:xfrm>
            <a:off x="7453313" y="2924175"/>
            <a:ext cx="271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grpSp>
        <p:nvGrpSpPr>
          <p:cNvPr id="48142" name="Group 54"/>
          <p:cNvGrpSpPr>
            <a:grpSpLocks/>
          </p:cNvGrpSpPr>
          <p:nvPr/>
        </p:nvGrpSpPr>
        <p:grpSpPr bwMode="auto">
          <a:xfrm>
            <a:off x="6019800" y="1917700"/>
            <a:ext cx="1223963" cy="261938"/>
            <a:chOff x="381000" y="4114800"/>
            <a:chExt cx="1724673" cy="368428"/>
          </a:xfrm>
        </p:grpSpPr>
        <p:sp>
          <p:nvSpPr>
            <p:cNvPr id="48177" name="TextBox 57"/>
            <p:cNvSpPr txBox="1">
              <a:spLocks noChangeArrowheads="1"/>
            </p:cNvSpPr>
            <p:nvPr/>
          </p:nvSpPr>
          <p:spPr bwMode="auto">
            <a:xfrm>
              <a:off x="381000" y="4114800"/>
              <a:ext cx="1336906" cy="368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>
                  <a:latin typeface="Courier New" pitchFamily="49" charset="0"/>
                  <a:cs typeface="Courier New" pitchFamily="49" charset="0"/>
                </a:rPr>
                <a:t>rear  = 1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1649339" y="4284500"/>
              <a:ext cx="456334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7453313" y="1882775"/>
            <a:ext cx="271462" cy="306388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48144" name="TextBox 12"/>
          <p:cNvSpPr txBox="1">
            <a:spLocks noChangeArrowheads="1"/>
          </p:cNvSpPr>
          <p:nvPr/>
        </p:nvSpPr>
        <p:spPr bwMode="auto">
          <a:xfrm>
            <a:off x="231775" y="6215063"/>
            <a:ext cx="3048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newCapacity = 10</a:t>
            </a:r>
          </a:p>
        </p:txBody>
      </p:sp>
      <p:grpSp>
        <p:nvGrpSpPr>
          <p:cNvPr id="48145" name="Group 15"/>
          <p:cNvGrpSpPr>
            <a:grpSpLocks/>
          </p:cNvGrpSpPr>
          <p:nvPr/>
        </p:nvGrpSpPr>
        <p:grpSpPr bwMode="auto">
          <a:xfrm>
            <a:off x="1751013" y="1430338"/>
            <a:ext cx="687387" cy="4419600"/>
            <a:chOff x="1523206" y="1193618"/>
            <a:chExt cx="915194" cy="4876800"/>
          </a:xfrm>
        </p:grpSpPr>
        <p:grpSp>
          <p:nvGrpSpPr>
            <p:cNvPr id="48165" name="Group 4"/>
            <p:cNvGrpSpPr>
              <a:grpSpLocks/>
            </p:cNvGrpSpPr>
            <p:nvPr/>
          </p:nvGrpSpPr>
          <p:grpSpPr bwMode="auto">
            <a:xfrm>
              <a:off x="1524000" y="1193618"/>
              <a:ext cx="914400" cy="2438400"/>
              <a:chOff x="2133600" y="2133600"/>
              <a:chExt cx="914400" cy="24384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2132806" y="2133600"/>
                <a:ext cx="915194" cy="24384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>
                <a:off x="2132806" y="2590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132806" y="3098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132806" y="3606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32806" y="4114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166" name="Group 73"/>
            <p:cNvGrpSpPr>
              <a:grpSpLocks/>
            </p:cNvGrpSpPr>
            <p:nvPr/>
          </p:nvGrpSpPr>
          <p:grpSpPr bwMode="auto">
            <a:xfrm>
              <a:off x="1523206" y="3632018"/>
              <a:ext cx="914400" cy="2438400"/>
              <a:chOff x="2133600" y="2133600"/>
              <a:chExt cx="914400" cy="2438400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2133600" y="2133600"/>
                <a:ext cx="915194" cy="24384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2133600" y="2590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2133600" y="3098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2133600" y="3606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2133600" y="4114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8394700" y="2211388"/>
            <a:ext cx="6096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ourier New" pitchFamily="49" charset="0"/>
                <a:cs typeface="Courier New" pitchFamily="49" charset="0"/>
              </a:rPr>
              <a:t>j = 2</a:t>
            </a:r>
          </a:p>
        </p:txBody>
      </p:sp>
      <p:cxnSp>
        <p:nvCxnSpPr>
          <p:cNvPr id="81" name="Straight Arrow Connector 80"/>
          <p:cNvCxnSpPr>
            <a:stCxn id="70" idx="1"/>
          </p:cNvCxnSpPr>
          <p:nvPr/>
        </p:nvCxnSpPr>
        <p:spPr>
          <a:xfrm flipH="1">
            <a:off x="7908925" y="1992313"/>
            <a:ext cx="485775" cy="0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511175" y="3344863"/>
            <a:ext cx="1223963" cy="307975"/>
            <a:chOff x="457200" y="1497369"/>
            <a:chExt cx="1224641" cy="307777"/>
          </a:xfrm>
        </p:grpSpPr>
        <p:sp>
          <p:nvSpPr>
            <p:cNvPr id="48163" name="TextBox 84"/>
            <p:cNvSpPr txBox="1">
              <a:spLocks noChangeArrowheads="1"/>
            </p:cNvSpPr>
            <p:nvPr/>
          </p:nvSpPr>
          <p:spPr bwMode="auto">
            <a:xfrm>
              <a:off x="457200" y="1497369"/>
              <a:ext cx="82907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urier New" pitchFamily="49" charset="0"/>
                  <a:cs typeface="Courier New" pitchFamily="49" charset="0"/>
                </a:rPr>
                <a:t>i  = 4</a:t>
              </a:r>
            </a:p>
          </p:txBody>
        </p:sp>
        <p:cxnSp>
          <p:nvCxnSpPr>
            <p:cNvPr id="86" name="Straight Arrow Connector 85"/>
            <p:cNvCxnSpPr>
              <a:stCxn id="48163" idx="3"/>
            </p:cNvCxnSpPr>
            <p:nvPr/>
          </p:nvCxnSpPr>
          <p:spPr>
            <a:xfrm flipV="1">
              <a:off x="1286334" y="1617941"/>
              <a:ext cx="395507" cy="33316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7453313" y="1882775"/>
            <a:ext cx="27146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1958975" y="3298825"/>
            <a:ext cx="271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8394700" y="1860550"/>
            <a:ext cx="609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ourier New" pitchFamily="49" charset="0"/>
                <a:cs typeface="Courier New" pitchFamily="49" charset="0"/>
              </a:rPr>
              <a:t>j = 1</a:t>
            </a:r>
          </a:p>
        </p:txBody>
      </p:sp>
      <p:cxnSp>
        <p:nvCxnSpPr>
          <p:cNvPr id="71" name="Straight Arrow Connector 70"/>
          <p:cNvCxnSpPr>
            <a:stCxn id="80" idx="1"/>
          </p:cNvCxnSpPr>
          <p:nvPr/>
        </p:nvCxnSpPr>
        <p:spPr>
          <a:xfrm flipH="1">
            <a:off x="7926388" y="2343150"/>
            <a:ext cx="468312" cy="14288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ight Arrow 71"/>
          <p:cNvSpPr/>
          <p:nvPr/>
        </p:nvSpPr>
        <p:spPr>
          <a:xfrm>
            <a:off x="3708400" y="4533900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87" name="Group 86"/>
          <p:cNvGrpSpPr>
            <a:grpSpLocks/>
          </p:cNvGrpSpPr>
          <p:nvPr/>
        </p:nvGrpSpPr>
        <p:grpSpPr bwMode="auto">
          <a:xfrm>
            <a:off x="511175" y="3811588"/>
            <a:ext cx="1223963" cy="307975"/>
            <a:chOff x="457200" y="1497369"/>
            <a:chExt cx="1224641" cy="307777"/>
          </a:xfrm>
        </p:grpSpPr>
        <p:sp>
          <p:nvSpPr>
            <p:cNvPr id="48161" name="TextBox 87"/>
            <p:cNvSpPr txBox="1">
              <a:spLocks noChangeArrowheads="1"/>
            </p:cNvSpPr>
            <p:nvPr/>
          </p:nvSpPr>
          <p:spPr bwMode="auto">
            <a:xfrm>
              <a:off x="457200" y="1497369"/>
              <a:ext cx="82907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urier New" pitchFamily="49" charset="0"/>
                  <a:cs typeface="Courier New" pitchFamily="49" charset="0"/>
                </a:rPr>
                <a:t>i  = 5</a:t>
              </a:r>
            </a:p>
          </p:txBody>
        </p:sp>
        <p:cxnSp>
          <p:nvCxnSpPr>
            <p:cNvPr id="89" name="Straight Arrow Connector 88"/>
            <p:cNvCxnSpPr>
              <a:stCxn id="48161" idx="3"/>
            </p:cNvCxnSpPr>
            <p:nvPr/>
          </p:nvCxnSpPr>
          <p:spPr>
            <a:xfrm flipV="1">
              <a:off x="1286334" y="1617941"/>
              <a:ext cx="395507" cy="33316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55" name="TextBox 67"/>
          <p:cNvSpPr txBox="1">
            <a:spLocks noChangeArrowheads="1"/>
          </p:cNvSpPr>
          <p:nvPr/>
        </p:nvSpPr>
        <p:spPr bwMode="auto">
          <a:xfrm>
            <a:off x="1960563" y="1508125"/>
            <a:ext cx="2698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/</a:t>
            </a:r>
          </a:p>
        </p:txBody>
      </p:sp>
      <p:sp>
        <p:nvSpPr>
          <p:cNvPr id="48156" name="TextBox 89"/>
          <p:cNvSpPr txBox="1">
            <a:spLocks noChangeArrowheads="1"/>
          </p:cNvSpPr>
          <p:nvPr/>
        </p:nvSpPr>
        <p:spPr bwMode="auto">
          <a:xfrm>
            <a:off x="1958975" y="1925638"/>
            <a:ext cx="271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-</a:t>
            </a:r>
          </a:p>
        </p:txBody>
      </p:sp>
      <p:sp>
        <p:nvSpPr>
          <p:cNvPr id="48157" name="TextBox 90"/>
          <p:cNvSpPr txBox="1">
            <a:spLocks noChangeArrowheads="1"/>
          </p:cNvSpPr>
          <p:nvPr/>
        </p:nvSpPr>
        <p:spPr bwMode="auto">
          <a:xfrm>
            <a:off x="1957388" y="2413000"/>
            <a:ext cx="269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48158" name="TextBox 92"/>
          <p:cNvSpPr txBox="1">
            <a:spLocks noChangeArrowheads="1"/>
          </p:cNvSpPr>
          <p:nvPr/>
        </p:nvSpPr>
        <p:spPr bwMode="auto">
          <a:xfrm>
            <a:off x="1957388" y="2878138"/>
            <a:ext cx="269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sp>
        <p:nvSpPr>
          <p:cNvPr id="48159" name="TextBox 93"/>
          <p:cNvSpPr txBox="1">
            <a:spLocks noChangeArrowheads="1"/>
          </p:cNvSpPr>
          <p:nvPr/>
        </p:nvSpPr>
        <p:spPr bwMode="auto">
          <a:xfrm>
            <a:off x="1681163" y="838200"/>
            <a:ext cx="99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newData</a:t>
            </a:r>
          </a:p>
        </p:txBody>
      </p:sp>
      <p:sp>
        <p:nvSpPr>
          <p:cNvPr id="48160" name="TextBox 94"/>
          <p:cNvSpPr txBox="1">
            <a:spLocks noChangeArrowheads="1"/>
          </p:cNvSpPr>
          <p:nvPr/>
        </p:nvSpPr>
        <p:spPr bwMode="auto">
          <a:xfrm>
            <a:off x="7081838" y="1123950"/>
            <a:ext cx="9906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theData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0.59653 0.2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6" y="10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54" grpId="0"/>
      <p:bldP spid="57" grpId="0"/>
      <p:bldP spid="70" grpId="0"/>
      <p:bldP spid="7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1600200" y="850900"/>
            <a:ext cx="9906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newData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smtClean="0"/>
              <a:t>Implementing a Queue Using a Circular Array </a:t>
            </a:r>
            <a:r>
              <a:rPr lang="en-US" sz="3200" smtClean="0"/>
              <a:t>(cont.)</a:t>
            </a:r>
          </a:p>
        </p:txBody>
      </p:sp>
      <p:sp>
        <p:nvSpPr>
          <p:cNvPr id="49155" name="TextBox 27"/>
          <p:cNvSpPr txBox="1">
            <a:spLocks noChangeArrowheads="1"/>
          </p:cNvSpPr>
          <p:nvPr/>
        </p:nvSpPr>
        <p:spPr bwMode="auto">
          <a:xfrm>
            <a:off x="3962400" y="2133600"/>
            <a:ext cx="1665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size     = 5</a:t>
            </a:r>
          </a:p>
        </p:txBody>
      </p:sp>
      <p:sp>
        <p:nvSpPr>
          <p:cNvPr id="49156" name="TextBox 34"/>
          <p:cNvSpPr txBox="1">
            <a:spLocks noChangeArrowheads="1"/>
          </p:cNvSpPr>
          <p:nvPr/>
        </p:nvSpPr>
        <p:spPr bwMode="auto">
          <a:xfrm>
            <a:off x="3962400" y="3606800"/>
            <a:ext cx="50292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private void reallocate()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int newCapacity = 2 * 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E[] newData = (E[])new Object[newCapacity];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int j = front;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for (int i = 0; i &lt; size; i++)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  newData[i] = theData[j];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  j = (j + 1) % 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front = 0;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rear = size – 1;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capacity = newCapacity;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theData = newData;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9157" name="TextBox 35"/>
          <p:cNvSpPr txBox="1">
            <a:spLocks noChangeArrowheads="1"/>
          </p:cNvSpPr>
          <p:nvPr/>
        </p:nvSpPr>
        <p:spPr bwMode="auto">
          <a:xfrm>
            <a:off x="3962400" y="1593850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ourier New" pitchFamily="49" charset="0"/>
                <a:cs typeface="Courier New" pitchFamily="49" charset="0"/>
              </a:rPr>
              <a:t>q.offer('D');</a:t>
            </a:r>
          </a:p>
        </p:txBody>
      </p:sp>
      <p:sp>
        <p:nvSpPr>
          <p:cNvPr id="49158" name="TextBox 42"/>
          <p:cNvSpPr txBox="1">
            <a:spLocks noChangeArrowheads="1"/>
          </p:cNvSpPr>
          <p:nvPr/>
        </p:nvSpPr>
        <p:spPr bwMode="auto">
          <a:xfrm>
            <a:off x="3962400" y="2479675"/>
            <a:ext cx="1665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capacity = 5</a:t>
            </a:r>
          </a:p>
        </p:txBody>
      </p:sp>
      <p:cxnSp>
        <p:nvCxnSpPr>
          <p:cNvPr id="9" name="Elbow Connector 8"/>
          <p:cNvCxnSpPr/>
          <p:nvPr/>
        </p:nvCxnSpPr>
        <p:spPr>
          <a:xfrm rot="5400000" flipH="1" flipV="1">
            <a:off x="-114300" y="3640138"/>
            <a:ext cx="4419600" cy="0"/>
          </a:xfrm>
          <a:prstGeom prst="bentConnector5">
            <a:avLst>
              <a:gd name="adj1" fmla="val -5172"/>
              <a:gd name="adj2" fmla="val 96005872"/>
              <a:gd name="adj3" fmla="val 105172"/>
            </a:avLst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6019800" y="2292350"/>
            <a:ext cx="1244600" cy="261938"/>
            <a:chOff x="381000" y="2134394"/>
            <a:chExt cx="1752600" cy="368428"/>
          </a:xfrm>
        </p:grpSpPr>
        <p:sp>
          <p:nvSpPr>
            <p:cNvPr id="49211" name="TextBox 59"/>
            <p:cNvSpPr txBox="1">
              <a:spLocks noChangeArrowheads="1"/>
            </p:cNvSpPr>
            <p:nvPr/>
          </p:nvSpPr>
          <p:spPr bwMode="auto">
            <a:xfrm>
              <a:off x="381000" y="2134394"/>
              <a:ext cx="1336905" cy="368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>
                  <a:latin typeface="Courier New" pitchFamily="49" charset="0"/>
                  <a:cs typeface="Courier New" pitchFamily="49" charset="0"/>
                </a:rPr>
                <a:t>front = 2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1677566" y="2304094"/>
              <a:ext cx="456034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6019800" y="1917700"/>
            <a:ext cx="1223963" cy="261938"/>
            <a:chOff x="381000" y="4114800"/>
            <a:chExt cx="1724673" cy="368428"/>
          </a:xfrm>
        </p:grpSpPr>
        <p:sp>
          <p:nvSpPr>
            <p:cNvPr id="49209" name="TextBox 57"/>
            <p:cNvSpPr txBox="1">
              <a:spLocks noChangeArrowheads="1"/>
            </p:cNvSpPr>
            <p:nvPr/>
          </p:nvSpPr>
          <p:spPr bwMode="auto">
            <a:xfrm>
              <a:off x="381000" y="4114800"/>
              <a:ext cx="1336906" cy="368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>
                  <a:latin typeface="Courier New" pitchFamily="49" charset="0"/>
                  <a:cs typeface="Courier New" pitchFamily="49" charset="0"/>
                </a:rPr>
                <a:t>rear  = 1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1649339" y="4284500"/>
              <a:ext cx="456334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162" name="TextBox 12"/>
          <p:cNvSpPr txBox="1">
            <a:spLocks noChangeArrowheads="1"/>
          </p:cNvSpPr>
          <p:nvPr/>
        </p:nvSpPr>
        <p:spPr bwMode="auto">
          <a:xfrm>
            <a:off x="231775" y="6215063"/>
            <a:ext cx="3048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newCapacity = 10</a:t>
            </a:r>
          </a:p>
        </p:txBody>
      </p:sp>
      <p:grpSp>
        <p:nvGrpSpPr>
          <p:cNvPr id="49163" name="Group 15"/>
          <p:cNvGrpSpPr>
            <a:grpSpLocks/>
          </p:cNvGrpSpPr>
          <p:nvPr/>
        </p:nvGrpSpPr>
        <p:grpSpPr bwMode="auto">
          <a:xfrm>
            <a:off x="1751013" y="1430338"/>
            <a:ext cx="687387" cy="4419600"/>
            <a:chOff x="1523206" y="1193618"/>
            <a:chExt cx="915194" cy="4876800"/>
          </a:xfrm>
        </p:grpSpPr>
        <p:grpSp>
          <p:nvGrpSpPr>
            <p:cNvPr id="49197" name="Group 4"/>
            <p:cNvGrpSpPr>
              <a:grpSpLocks/>
            </p:cNvGrpSpPr>
            <p:nvPr/>
          </p:nvGrpSpPr>
          <p:grpSpPr bwMode="auto">
            <a:xfrm>
              <a:off x="1524000" y="1193618"/>
              <a:ext cx="914400" cy="2438400"/>
              <a:chOff x="2133600" y="2133600"/>
              <a:chExt cx="914400" cy="24384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2132806" y="2133600"/>
                <a:ext cx="915194" cy="24384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>
                <a:off x="2132806" y="2590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132806" y="3098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132806" y="3606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32806" y="4114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198" name="Group 73"/>
            <p:cNvGrpSpPr>
              <a:grpSpLocks/>
            </p:cNvGrpSpPr>
            <p:nvPr/>
          </p:nvGrpSpPr>
          <p:grpSpPr bwMode="auto">
            <a:xfrm>
              <a:off x="1523206" y="3632018"/>
              <a:ext cx="914400" cy="2438400"/>
              <a:chOff x="2133600" y="2133600"/>
              <a:chExt cx="914400" cy="2438400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2133600" y="2133600"/>
                <a:ext cx="915194" cy="24384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2133600" y="2590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2133600" y="3098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2133600" y="3606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2133600" y="4114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164" name="TextBox 56"/>
          <p:cNvSpPr txBox="1">
            <a:spLocks noChangeArrowheads="1"/>
          </p:cNvSpPr>
          <p:nvPr/>
        </p:nvSpPr>
        <p:spPr bwMode="auto">
          <a:xfrm>
            <a:off x="1958975" y="3298825"/>
            <a:ext cx="271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grpSp>
        <p:nvGrpSpPr>
          <p:cNvPr id="49165" name="Group 86"/>
          <p:cNvGrpSpPr>
            <a:grpSpLocks/>
          </p:cNvGrpSpPr>
          <p:nvPr/>
        </p:nvGrpSpPr>
        <p:grpSpPr bwMode="auto">
          <a:xfrm>
            <a:off x="511175" y="3811588"/>
            <a:ext cx="1223963" cy="307975"/>
            <a:chOff x="457200" y="1497369"/>
            <a:chExt cx="1224641" cy="307777"/>
          </a:xfrm>
        </p:grpSpPr>
        <p:sp>
          <p:nvSpPr>
            <p:cNvPr id="49195" name="TextBox 87"/>
            <p:cNvSpPr txBox="1">
              <a:spLocks noChangeArrowheads="1"/>
            </p:cNvSpPr>
            <p:nvPr/>
          </p:nvSpPr>
          <p:spPr bwMode="auto">
            <a:xfrm>
              <a:off x="457200" y="1497369"/>
              <a:ext cx="82907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urier New" pitchFamily="49" charset="0"/>
                  <a:cs typeface="Courier New" pitchFamily="49" charset="0"/>
                </a:rPr>
                <a:t>i  = 5</a:t>
              </a:r>
            </a:p>
          </p:txBody>
        </p:sp>
        <p:cxnSp>
          <p:nvCxnSpPr>
            <p:cNvPr id="89" name="Straight Arrow Connector 88"/>
            <p:cNvCxnSpPr>
              <a:stCxn id="49195" idx="3"/>
            </p:cNvCxnSpPr>
            <p:nvPr/>
          </p:nvCxnSpPr>
          <p:spPr>
            <a:xfrm flipV="1">
              <a:off x="1286334" y="1617941"/>
              <a:ext cx="395507" cy="33316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166" name="TextBox 67"/>
          <p:cNvSpPr txBox="1">
            <a:spLocks noChangeArrowheads="1"/>
          </p:cNvSpPr>
          <p:nvPr/>
        </p:nvSpPr>
        <p:spPr bwMode="auto">
          <a:xfrm>
            <a:off x="1960563" y="1508125"/>
            <a:ext cx="2698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/</a:t>
            </a:r>
          </a:p>
        </p:txBody>
      </p:sp>
      <p:sp>
        <p:nvSpPr>
          <p:cNvPr id="49167" name="TextBox 89"/>
          <p:cNvSpPr txBox="1">
            <a:spLocks noChangeArrowheads="1"/>
          </p:cNvSpPr>
          <p:nvPr/>
        </p:nvSpPr>
        <p:spPr bwMode="auto">
          <a:xfrm>
            <a:off x="1958975" y="1925638"/>
            <a:ext cx="271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-</a:t>
            </a:r>
          </a:p>
        </p:txBody>
      </p:sp>
      <p:sp>
        <p:nvSpPr>
          <p:cNvPr id="49168" name="TextBox 90"/>
          <p:cNvSpPr txBox="1">
            <a:spLocks noChangeArrowheads="1"/>
          </p:cNvSpPr>
          <p:nvPr/>
        </p:nvSpPr>
        <p:spPr bwMode="auto">
          <a:xfrm>
            <a:off x="1957388" y="2413000"/>
            <a:ext cx="269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49169" name="TextBox 92"/>
          <p:cNvSpPr txBox="1">
            <a:spLocks noChangeArrowheads="1"/>
          </p:cNvSpPr>
          <p:nvPr/>
        </p:nvSpPr>
        <p:spPr bwMode="auto">
          <a:xfrm>
            <a:off x="1957388" y="2878138"/>
            <a:ext cx="269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sp>
        <p:nvSpPr>
          <p:cNvPr id="92" name="Right Arrow 91"/>
          <p:cNvSpPr/>
          <p:nvPr/>
        </p:nvSpPr>
        <p:spPr>
          <a:xfrm>
            <a:off x="3727450" y="6057900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081838" y="1123950"/>
            <a:ext cx="1922462" cy="2114550"/>
            <a:chOff x="7082171" y="1123158"/>
            <a:chExt cx="1921462" cy="2115692"/>
          </a:xfrm>
        </p:grpSpPr>
        <p:grpSp>
          <p:nvGrpSpPr>
            <p:cNvPr id="49179" name="Group 32"/>
            <p:cNvGrpSpPr>
              <a:grpSpLocks/>
            </p:cNvGrpSpPr>
            <p:nvPr/>
          </p:nvGrpSpPr>
          <p:grpSpPr bwMode="auto">
            <a:xfrm>
              <a:off x="7264272" y="1507412"/>
              <a:ext cx="649289" cy="1731438"/>
              <a:chOff x="2133600" y="2133600"/>
              <a:chExt cx="914400" cy="243840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2134115" y="2133780"/>
                <a:ext cx="913923" cy="243822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2134115" y="2590108"/>
                <a:ext cx="913923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2134115" y="3097884"/>
                <a:ext cx="913923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134115" y="3607897"/>
                <a:ext cx="913923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2134115" y="4115673"/>
                <a:ext cx="913923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180" name="TextBox 36"/>
            <p:cNvSpPr txBox="1">
              <a:spLocks noChangeArrowheads="1"/>
            </p:cNvSpPr>
            <p:nvPr/>
          </p:nvSpPr>
          <p:spPr bwMode="auto">
            <a:xfrm>
              <a:off x="7453648" y="1507976"/>
              <a:ext cx="2705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Courier New" pitchFamily="49" charset="0"/>
                  <a:cs typeface="Courier New" pitchFamily="49" charset="0"/>
                </a:rPr>
                <a:t>B</a:t>
              </a:r>
            </a:p>
          </p:txBody>
        </p:sp>
        <p:sp>
          <p:nvSpPr>
            <p:cNvPr id="49181" name="TextBox 38"/>
            <p:cNvSpPr txBox="1">
              <a:spLocks noChangeArrowheads="1"/>
            </p:cNvSpPr>
            <p:nvPr/>
          </p:nvSpPr>
          <p:spPr bwMode="auto">
            <a:xfrm>
              <a:off x="7453648" y="1878443"/>
              <a:ext cx="270537" cy="262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49182" name="TextBox 39"/>
            <p:cNvSpPr txBox="1">
              <a:spLocks noChangeArrowheads="1"/>
            </p:cNvSpPr>
            <p:nvPr/>
          </p:nvSpPr>
          <p:spPr bwMode="auto">
            <a:xfrm>
              <a:off x="7453648" y="2264758"/>
              <a:ext cx="2705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/</a:t>
              </a:r>
            </a:p>
          </p:txBody>
        </p:sp>
        <p:sp>
          <p:nvSpPr>
            <p:cNvPr id="49183" name="TextBox 50"/>
            <p:cNvSpPr txBox="1">
              <a:spLocks noChangeArrowheads="1"/>
            </p:cNvSpPr>
            <p:nvPr/>
          </p:nvSpPr>
          <p:spPr bwMode="auto">
            <a:xfrm>
              <a:off x="7453648" y="2633227"/>
              <a:ext cx="2705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-</a:t>
              </a:r>
            </a:p>
          </p:txBody>
        </p:sp>
        <p:sp>
          <p:nvSpPr>
            <p:cNvPr id="49184" name="TextBox 52"/>
            <p:cNvSpPr txBox="1">
              <a:spLocks noChangeArrowheads="1"/>
            </p:cNvSpPr>
            <p:nvPr/>
          </p:nvSpPr>
          <p:spPr bwMode="auto">
            <a:xfrm>
              <a:off x="7453648" y="2923698"/>
              <a:ext cx="2705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Courier New" pitchFamily="49" charset="0"/>
                  <a:cs typeface="Courier New" pitchFamily="49" charset="0"/>
                </a:rPr>
                <a:t>A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453453" y="1882393"/>
              <a:ext cx="271321" cy="308141"/>
            </a:xfrm>
            <a:prstGeom prst="rect">
              <a:avLst/>
            </a:prstGeom>
            <a:solidFill>
              <a:schemeClr val="accent5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C</a:t>
              </a:r>
            </a:p>
          </p:txBody>
        </p:sp>
        <p:sp>
          <p:nvSpPr>
            <p:cNvPr id="49186" name="TextBox 79"/>
            <p:cNvSpPr txBox="1">
              <a:spLocks noChangeArrowheads="1"/>
            </p:cNvSpPr>
            <p:nvPr/>
          </p:nvSpPr>
          <p:spPr bwMode="auto">
            <a:xfrm>
              <a:off x="8394171" y="2211995"/>
              <a:ext cx="60946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>
                  <a:latin typeface="Courier New" pitchFamily="49" charset="0"/>
                  <a:cs typeface="Courier New" pitchFamily="49" charset="0"/>
                </a:rPr>
                <a:t>j = 2</a:t>
              </a:r>
            </a:p>
          </p:txBody>
        </p:sp>
        <p:sp>
          <p:nvSpPr>
            <p:cNvPr id="49187" name="TextBox 53"/>
            <p:cNvSpPr txBox="1">
              <a:spLocks noChangeArrowheads="1"/>
            </p:cNvSpPr>
            <p:nvPr/>
          </p:nvSpPr>
          <p:spPr bwMode="auto">
            <a:xfrm>
              <a:off x="7453648" y="1882087"/>
              <a:ext cx="2705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Courier New" pitchFamily="49" charset="0"/>
                  <a:cs typeface="Courier New" pitchFamily="49" charset="0"/>
                </a:rPr>
                <a:t>C</a:t>
              </a:r>
            </a:p>
          </p:txBody>
        </p:sp>
        <p:cxnSp>
          <p:nvCxnSpPr>
            <p:cNvPr id="71" name="Straight Arrow Connector 70"/>
            <p:cNvCxnSpPr>
              <a:stCxn id="49186" idx="1"/>
            </p:cNvCxnSpPr>
            <p:nvPr/>
          </p:nvCxnSpPr>
          <p:spPr>
            <a:xfrm flipH="1">
              <a:off x="7926282" y="2343016"/>
              <a:ext cx="468068" cy="14296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189" name="TextBox 94"/>
            <p:cNvSpPr txBox="1">
              <a:spLocks noChangeArrowheads="1"/>
            </p:cNvSpPr>
            <p:nvPr/>
          </p:nvSpPr>
          <p:spPr bwMode="auto">
            <a:xfrm>
              <a:off x="7082171" y="1123158"/>
              <a:ext cx="99059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Courier New" pitchFamily="49" charset="0"/>
                  <a:cs typeface="Courier New" pitchFamily="49" charset="0"/>
                </a:rPr>
                <a:t>theData</a:t>
              </a:r>
            </a:p>
          </p:txBody>
        </p:sp>
      </p:grpSp>
      <p:grpSp>
        <p:nvGrpSpPr>
          <p:cNvPr id="96" name="Group 95"/>
          <p:cNvGrpSpPr>
            <a:grpSpLocks/>
          </p:cNvGrpSpPr>
          <p:nvPr/>
        </p:nvGrpSpPr>
        <p:grpSpPr bwMode="auto">
          <a:xfrm>
            <a:off x="511175" y="1530350"/>
            <a:ext cx="1244600" cy="261938"/>
            <a:chOff x="381000" y="2134394"/>
            <a:chExt cx="1752600" cy="368428"/>
          </a:xfrm>
        </p:grpSpPr>
        <p:sp>
          <p:nvSpPr>
            <p:cNvPr id="49177" name="TextBox 96"/>
            <p:cNvSpPr txBox="1">
              <a:spLocks noChangeArrowheads="1"/>
            </p:cNvSpPr>
            <p:nvPr/>
          </p:nvSpPr>
          <p:spPr bwMode="auto">
            <a:xfrm>
              <a:off x="381000" y="2134394"/>
              <a:ext cx="1336905" cy="368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>
                  <a:latin typeface="Courier New" pitchFamily="49" charset="0"/>
                  <a:cs typeface="Courier New" pitchFamily="49" charset="0"/>
                </a:rPr>
                <a:t>front = 0</a:t>
              </a:r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>
              <a:off x="1677566" y="2304094"/>
              <a:ext cx="456034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>
            <a:grpSpLocks/>
          </p:cNvGrpSpPr>
          <p:nvPr/>
        </p:nvGrpSpPr>
        <p:grpSpPr bwMode="auto">
          <a:xfrm>
            <a:off x="511175" y="3344863"/>
            <a:ext cx="1244600" cy="261937"/>
            <a:chOff x="381000" y="2134394"/>
            <a:chExt cx="1752600" cy="368428"/>
          </a:xfrm>
        </p:grpSpPr>
        <p:sp>
          <p:nvSpPr>
            <p:cNvPr id="49175" name="TextBox 99"/>
            <p:cNvSpPr txBox="1">
              <a:spLocks noChangeArrowheads="1"/>
            </p:cNvSpPr>
            <p:nvPr/>
          </p:nvSpPr>
          <p:spPr bwMode="auto">
            <a:xfrm>
              <a:off x="381000" y="2134394"/>
              <a:ext cx="1336905" cy="368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>
                  <a:latin typeface="Courier New" pitchFamily="49" charset="0"/>
                  <a:cs typeface="Courier New" pitchFamily="49" charset="0"/>
                </a:rPr>
                <a:t>rear  = 4</a:t>
              </a: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>
              <a:off x="1677566" y="2304094"/>
              <a:ext cx="456034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18125" y="2476500"/>
            <a:ext cx="4318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1111 L -0.60972 -0.1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86" y="-599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00139 L -0.6085 0.20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51" y="10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2" grpId="0" animBg="1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smtClean="0"/>
              <a:t>Implementing a Queue Using a Circular Array </a:t>
            </a:r>
            <a:r>
              <a:rPr lang="en-US" sz="3200" smtClean="0"/>
              <a:t>(cont.)</a:t>
            </a:r>
          </a:p>
        </p:txBody>
      </p:sp>
      <p:sp>
        <p:nvSpPr>
          <p:cNvPr id="50178" name="TextBox 27"/>
          <p:cNvSpPr txBox="1">
            <a:spLocks noChangeArrowheads="1"/>
          </p:cNvSpPr>
          <p:nvPr/>
        </p:nvSpPr>
        <p:spPr bwMode="auto">
          <a:xfrm>
            <a:off x="3962400" y="2133600"/>
            <a:ext cx="1665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size     = 5</a:t>
            </a:r>
          </a:p>
        </p:txBody>
      </p:sp>
      <p:sp>
        <p:nvSpPr>
          <p:cNvPr id="50179" name="TextBox 35"/>
          <p:cNvSpPr txBox="1">
            <a:spLocks noChangeArrowheads="1"/>
          </p:cNvSpPr>
          <p:nvPr/>
        </p:nvSpPr>
        <p:spPr bwMode="auto">
          <a:xfrm>
            <a:off x="3962400" y="1593850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ourier New" pitchFamily="49" charset="0"/>
                <a:cs typeface="Courier New" pitchFamily="49" charset="0"/>
              </a:rPr>
              <a:t>q.offer('D');</a:t>
            </a:r>
          </a:p>
        </p:txBody>
      </p:sp>
      <p:sp>
        <p:nvSpPr>
          <p:cNvPr id="50180" name="TextBox 42"/>
          <p:cNvSpPr txBox="1">
            <a:spLocks noChangeArrowheads="1"/>
          </p:cNvSpPr>
          <p:nvPr/>
        </p:nvSpPr>
        <p:spPr bwMode="auto">
          <a:xfrm>
            <a:off x="3962400" y="2479675"/>
            <a:ext cx="1665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capacity = 5</a:t>
            </a:r>
          </a:p>
        </p:txBody>
      </p:sp>
      <p:cxnSp>
        <p:nvCxnSpPr>
          <p:cNvPr id="9" name="Elbow Connector 8"/>
          <p:cNvCxnSpPr/>
          <p:nvPr/>
        </p:nvCxnSpPr>
        <p:spPr>
          <a:xfrm rot="5400000" flipH="1" flipV="1">
            <a:off x="-114300" y="3640138"/>
            <a:ext cx="4419600" cy="0"/>
          </a:xfrm>
          <a:prstGeom prst="bentConnector5">
            <a:avLst>
              <a:gd name="adj1" fmla="val -5172"/>
              <a:gd name="adj2" fmla="val 96005872"/>
              <a:gd name="adj3" fmla="val 105172"/>
            </a:avLst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182" name="Group 15"/>
          <p:cNvGrpSpPr>
            <a:grpSpLocks/>
          </p:cNvGrpSpPr>
          <p:nvPr/>
        </p:nvGrpSpPr>
        <p:grpSpPr bwMode="auto">
          <a:xfrm>
            <a:off x="1751013" y="1430338"/>
            <a:ext cx="687387" cy="4419600"/>
            <a:chOff x="1523206" y="1193618"/>
            <a:chExt cx="915194" cy="4876800"/>
          </a:xfrm>
        </p:grpSpPr>
        <p:grpSp>
          <p:nvGrpSpPr>
            <p:cNvPr id="50203" name="Group 4"/>
            <p:cNvGrpSpPr>
              <a:grpSpLocks/>
            </p:cNvGrpSpPr>
            <p:nvPr/>
          </p:nvGrpSpPr>
          <p:grpSpPr bwMode="auto">
            <a:xfrm>
              <a:off x="1524000" y="1193618"/>
              <a:ext cx="914400" cy="2438400"/>
              <a:chOff x="2133600" y="2133600"/>
              <a:chExt cx="914400" cy="24384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2132806" y="2133600"/>
                <a:ext cx="915194" cy="24384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>
                <a:off x="2132806" y="2590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132806" y="3098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132806" y="3606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32806" y="4114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204" name="Group 73"/>
            <p:cNvGrpSpPr>
              <a:grpSpLocks/>
            </p:cNvGrpSpPr>
            <p:nvPr/>
          </p:nvGrpSpPr>
          <p:grpSpPr bwMode="auto">
            <a:xfrm>
              <a:off x="1523206" y="3632018"/>
              <a:ext cx="914400" cy="2438400"/>
              <a:chOff x="2133600" y="2133600"/>
              <a:chExt cx="914400" cy="2438400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2133600" y="2133600"/>
                <a:ext cx="915194" cy="24384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2133600" y="2590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2133600" y="3098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2133600" y="3606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2133600" y="4114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183" name="TextBox 56"/>
          <p:cNvSpPr txBox="1">
            <a:spLocks noChangeArrowheads="1"/>
          </p:cNvSpPr>
          <p:nvPr/>
        </p:nvSpPr>
        <p:spPr bwMode="auto">
          <a:xfrm>
            <a:off x="1958975" y="3298825"/>
            <a:ext cx="271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50184" name="TextBox 67"/>
          <p:cNvSpPr txBox="1">
            <a:spLocks noChangeArrowheads="1"/>
          </p:cNvSpPr>
          <p:nvPr/>
        </p:nvSpPr>
        <p:spPr bwMode="auto">
          <a:xfrm>
            <a:off x="1960563" y="1508125"/>
            <a:ext cx="2698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/</a:t>
            </a:r>
          </a:p>
        </p:txBody>
      </p:sp>
      <p:sp>
        <p:nvSpPr>
          <p:cNvPr id="50185" name="TextBox 89"/>
          <p:cNvSpPr txBox="1">
            <a:spLocks noChangeArrowheads="1"/>
          </p:cNvSpPr>
          <p:nvPr/>
        </p:nvSpPr>
        <p:spPr bwMode="auto">
          <a:xfrm>
            <a:off x="1958975" y="1925638"/>
            <a:ext cx="271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-</a:t>
            </a:r>
          </a:p>
        </p:txBody>
      </p:sp>
      <p:sp>
        <p:nvSpPr>
          <p:cNvPr id="50186" name="TextBox 90"/>
          <p:cNvSpPr txBox="1">
            <a:spLocks noChangeArrowheads="1"/>
          </p:cNvSpPr>
          <p:nvPr/>
        </p:nvSpPr>
        <p:spPr bwMode="auto">
          <a:xfrm>
            <a:off x="1957388" y="2413000"/>
            <a:ext cx="269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50187" name="TextBox 92"/>
          <p:cNvSpPr txBox="1">
            <a:spLocks noChangeArrowheads="1"/>
          </p:cNvSpPr>
          <p:nvPr/>
        </p:nvSpPr>
        <p:spPr bwMode="auto">
          <a:xfrm>
            <a:off x="1957388" y="2878138"/>
            <a:ext cx="269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sp>
        <p:nvSpPr>
          <p:cNvPr id="92" name="Right Arrow 91"/>
          <p:cNvSpPr/>
          <p:nvPr/>
        </p:nvSpPr>
        <p:spPr>
          <a:xfrm>
            <a:off x="3727450" y="5195888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0189" name="TextBox 93"/>
          <p:cNvSpPr txBox="1">
            <a:spLocks noChangeArrowheads="1"/>
          </p:cNvSpPr>
          <p:nvPr/>
        </p:nvSpPr>
        <p:spPr bwMode="auto">
          <a:xfrm>
            <a:off x="1681163" y="838200"/>
            <a:ext cx="99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theData</a:t>
            </a:r>
          </a:p>
        </p:txBody>
      </p:sp>
      <p:grpSp>
        <p:nvGrpSpPr>
          <p:cNvPr id="50190" name="Group 95"/>
          <p:cNvGrpSpPr>
            <a:grpSpLocks/>
          </p:cNvGrpSpPr>
          <p:nvPr/>
        </p:nvGrpSpPr>
        <p:grpSpPr bwMode="auto">
          <a:xfrm>
            <a:off x="511175" y="1530350"/>
            <a:ext cx="1244600" cy="261938"/>
            <a:chOff x="381000" y="2134394"/>
            <a:chExt cx="1752600" cy="368428"/>
          </a:xfrm>
        </p:grpSpPr>
        <p:sp>
          <p:nvSpPr>
            <p:cNvPr id="50201" name="TextBox 96"/>
            <p:cNvSpPr txBox="1">
              <a:spLocks noChangeArrowheads="1"/>
            </p:cNvSpPr>
            <p:nvPr/>
          </p:nvSpPr>
          <p:spPr bwMode="auto">
            <a:xfrm>
              <a:off x="381000" y="2134394"/>
              <a:ext cx="1336905" cy="368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>
                  <a:latin typeface="Courier New" pitchFamily="49" charset="0"/>
                  <a:cs typeface="Courier New" pitchFamily="49" charset="0"/>
                </a:rPr>
                <a:t>front = 0</a:t>
              </a:r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>
              <a:off x="1677566" y="2304094"/>
              <a:ext cx="456034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>
            <a:grpSpLocks/>
          </p:cNvGrpSpPr>
          <p:nvPr/>
        </p:nvGrpSpPr>
        <p:grpSpPr bwMode="auto">
          <a:xfrm>
            <a:off x="511175" y="3344863"/>
            <a:ext cx="1244600" cy="261937"/>
            <a:chOff x="381000" y="2134394"/>
            <a:chExt cx="1752600" cy="368428"/>
          </a:xfrm>
        </p:grpSpPr>
        <p:sp>
          <p:nvSpPr>
            <p:cNvPr id="50199" name="TextBox 99"/>
            <p:cNvSpPr txBox="1">
              <a:spLocks noChangeArrowheads="1"/>
            </p:cNvSpPr>
            <p:nvPr/>
          </p:nvSpPr>
          <p:spPr bwMode="auto">
            <a:xfrm>
              <a:off x="381000" y="2134394"/>
              <a:ext cx="1336905" cy="368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>
                  <a:latin typeface="Courier New" pitchFamily="49" charset="0"/>
                  <a:cs typeface="Courier New" pitchFamily="49" charset="0"/>
                </a:rPr>
                <a:t>rear  = 4</a:t>
              </a: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>
              <a:off x="1677566" y="2304094"/>
              <a:ext cx="456034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192" name="TextBox 2"/>
          <p:cNvSpPr txBox="1">
            <a:spLocks noChangeArrowheads="1"/>
          </p:cNvSpPr>
          <p:nvPr/>
        </p:nvSpPr>
        <p:spPr bwMode="auto">
          <a:xfrm>
            <a:off x="5318125" y="2476500"/>
            <a:ext cx="4318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10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3962400" y="3606800"/>
            <a:ext cx="48768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public boolean offer(E item)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if (size == capacity)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  reallocate();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size++;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rear = (rear + 1) % 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theData[rear] = item;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return true;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5319713" y="2133600"/>
            <a:ext cx="30797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6</a:t>
            </a:r>
          </a:p>
        </p:txBody>
      </p: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522288" y="3752850"/>
            <a:ext cx="1244600" cy="261938"/>
            <a:chOff x="381000" y="2134394"/>
            <a:chExt cx="1752600" cy="368428"/>
          </a:xfrm>
        </p:grpSpPr>
        <p:sp>
          <p:nvSpPr>
            <p:cNvPr id="50197" name="TextBox 85"/>
            <p:cNvSpPr txBox="1">
              <a:spLocks noChangeArrowheads="1"/>
            </p:cNvSpPr>
            <p:nvPr/>
          </p:nvSpPr>
          <p:spPr bwMode="auto">
            <a:xfrm>
              <a:off x="381000" y="2134394"/>
              <a:ext cx="1336905" cy="368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>
                  <a:latin typeface="Courier New" pitchFamily="49" charset="0"/>
                  <a:cs typeface="Courier New" pitchFamily="49" charset="0"/>
                </a:rPr>
                <a:t>rear  = 5</a:t>
              </a:r>
            </a:p>
          </p:txBody>
        </p:sp>
        <p:cxnSp>
          <p:nvCxnSpPr>
            <p:cNvPr id="104" name="Straight Arrow Connector 103"/>
            <p:cNvCxnSpPr/>
            <p:nvPr/>
          </p:nvCxnSpPr>
          <p:spPr>
            <a:xfrm>
              <a:off x="1677566" y="2304094"/>
              <a:ext cx="456034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1960563" y="3719513"/>
            <a:ext cx="269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69" grpId="0"/>
      <p:bldP spid="83" grpId="0" animBg="1"/>
      <p:bldP spid="10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Implementing a Queue Using a Circular Array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5120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70C0"/>
                </a:solidFill>
              </a:rPr>
              <a:t>Listing 4.4 (</a:t>
            </a:r>
            <a:r>
              <a:rPr lang="en-US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ArrayQueue</a:t>
            </a:r>
            <a:r>
              <a:rPr lang="en-US" smtClean="0">
                <a:solidFill>
                  <a:srgbClr val="0070C0"/>
                </a:solidFill>
              </a:rPr>
              <a:t>, pages 212-214)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Implementing Class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ArrayQueue&lt;E&gt;.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sz="4000" b="1" dirty="0"/>
              <a:t> </a:t>
            </a:r>
            <a:r>
              <a:rPr lang="en-US" sz="4000" dirty="0" smtClean="0"/>
              <a:t>(cont.)</a:t>
            </a:r>
            <a:endParaRPr lang="en-US" dirty="0"/>
          </a:p>
        </p:txBody>
      </p:sp>
      <p:sp>
        <p:nvSpPr>
          <p:cNvPr id="52226" name="Content Placeholder 2"/>
          <p:cNvSpPr>
            <a:spLocks noGrp="1"/>
          </p:cNvSpPr>
          <p:nvPr>
            <p:ph sz="quarter" idx="1"/>
          </p:nvPr>
        </p:nvSpPr>
        <p:spPr>
          <a:xfrm>
            <a:off x="4419600" y="1600200"/>
            <a:ext cx="4267200" cy="4876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private class Iter implements Iterator&lt;E&gt; {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private int index;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private int count = 0;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140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public Iter() {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  index = front;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140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@Override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public boolean hasNext() {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  return count &lt; size;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....</a:t>
            </a:r>
          </a:p>
        </p:txBody>
      </p:sp>
      <p:sp>
        <p:nvSpPr>
          <p:cNvPr id="52227" name="TextBox 4"/>
          <p:cNvSpPr txBox="1">
            <a:spLocks noChangeArrowheads="1"/>
          </p:cNvSpPr>
          <p:nvPr/>
        </p:nvSpPr>
        <p:spPr bwMode="auto">
          <a:xfrm>
            <a:off x="609600" y="1676400"/>
            <a:ext cx="3733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/>
              <a:t>Just as for class </a:t>
            </a:r>
            <a:r>
              <a:rPr lang="en-US">
                <a:latin typeface="Courier New" pitchFamily="49" charset="0"/>
                <a:cs typeface="Courier New" pitchFamily="49" charset="0"/>
              </a:rPr>
              <a:t>ListQueue&lt;E&gt;</a:t>
            </a:r>
            <a:r>
              <a:rPr lang="en-US" sz="2000"/>
              <a:t>, we must implement the missing </a:t>
            </a:r>
            <a:r>
              <a:rPr lang="en-US">
                <a:latin typeface="Courier New" pitchFamily="49" charset="0"/>
                <a:cs typeface="Courier New" pitchFamily="49" charset="0"/>
              </a:rPr>
              <a:t>Queue</a:t>
            </a:r>
            <a:r>
              <a:rPr lang="en-US" sz="2000"/>
              <a:t> methods and an inner class </a:t>
            </a:r>
            <a:r>
              <a:rPr lang="en-US"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sz="2000"/>
              <a:t> to fully implement the </a:t>
            </a:r>
            <a:r>
              <a:rPr lang="en-US">
                <a:latin typeface="Courier New" pitchFamily="49" charset="0"/>
                <a:cs typeface="Courier New" pitchFamily="49" charset="0"/>
              </a:rPr>
              <a:t>Queue</a:t>
            </a:r>
            <a:r>
              <a:rPr lang="en-US" sz="2000"/>
              <a:t> interface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Implementing Class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ArrayQueue&lt;E&gt;.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sz="4000" b="1" dirty="0"/>
              <a:t> </a:t>
            </a:r>
            <a:r>
              <a:rPr lang="en-US" sz="4000" dirty="0" smtClean="0"/>
              <a:t>(cont.)</a:t>
            </a:r>
            <a:endParaRPr lang="en-US" dirty="0"/>
          </a:p>
        </p:txBody>
      </p:sp>
      <p:sp>
        <p:nvSpPr>
          <p:cNvPr id="53250" name="Content Placeholder 2"/>
          <p:cNvSpPr>
            <a:spLocks noGrp="1"/>
          </p:cNvSpPr>
          <p:nvPr>
            <p:ph sz="quarter" idx="1"/>
          </p:nvPr>
        </p:nvSpPr>
        <p:spPr>
          <a:xfrm>
            <a:off x="4419600" y="1600200"/>
            <a:ext cx="4267200" cy="4876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private class Iter implements Iterator&lt;E&gt; {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private int index;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private int count = 0;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140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public Iter() {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  index = front;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140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@Override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public boolean hasNext() {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  return count &lt; size;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....</a:t>
            </a: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609600" y="1676400"/>
            <a:ext cx="3733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/>
              <a:t>Just as for class </a:t>
            </a:r>
            <a:r>
              <a:rPr lang="en-US">
                <a:latin typeface="Courier New" pitchFamily="49" charset="0"/>
                <a:cs typeface="Courier New" pitchFamily="49" charset="0"/>
              </a:rPr>
              <a:t>ListQueue&lt;E&gt;</a:t>
            </a:r>
            <a:r>
              <a:rPr lang="en-US" sz="2000"/>
              <a:t>, we must implement the missing </a:t>
            </a:r>
            <a:r>
              <a:rPr lang="en-US">
                <a:latin typeface="Courier New" pitchFamily="49" charset="0"/>
                <a:cs typeface="Courier New" pitchFamily="49" charset="0"/>
              </a:rPr>
              <a:t>Queue</a:t>
            </a:r>
            <a:r>
              <a:rPr lang="en-US" sz="2000"/>
              <a:t> methods and an inner class </a:t>
            </a:r>
            <a:r>
              <a:rPr lang="en-US"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sz="2000"/>
              <a:t> to fully implement the </a:t>
            </a:r>
            <a:r>
              <a:rPr lang="en-US">
                <a:latin typeface="Courier New" pitchFamily="49" charset="0"/>
                <a:cs typeface="Courier New" pitchFamily="49" charset="0"/>
              </a:rPr>
              <a:t>Queue</a:t>
            </a:r>
            <a:r>
              <a:rPr lang="en-US" sz="2000"/>
              <a:t> interface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1219200" y="3886200"/>
            <a:ext cx="2743200" cy="1524000"/>
          </a:xfrm>
          <a:prstGeom prst="borderCallout1">
            <a:avLst>
              <a:gd name="adj1" fmla="val 54276"/>
              <a:gd name="adj2" fmla="val 98685"/>
              <a:gd name="adj3" fmla="val -102237"/>
              <a:gd name="adj4" fmla="val 1721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index</a:t>
            </a:r>
            <a:r>
              <a:rPr lang="en-US" dirty="0">
                <a:solidFill>
                  <a:schemeClr val="bg1"/>
                </a:solidFill>
              </a:rPr>
              <a:t> stores the subscript of the next element to be accessed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 smtClean="0"/>
              <a:t>Queue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The queue, like the stack, is a widely used data structure</a:t>
            </a:r>
          </a:p>
          <a:p>
            <a:pPr eaLnBrk="1" hangingPunct="1"/>
            <a:r>
              <a:rPr lang="en-US" sz="3600" dirty="0" smtClean="0"/>
              <a:t>A queue differs from a stack in one important way</a:t>
            </a:r>
          </a:p>
          <a:p>
            <a:pPr lvl="1" eaLnBrk="1" hangingPunct="1"/>
            <a:r>
              <a:rPr lang="en-US" sz="3200" dirty="0" smtClean="0"/>
              <a:t>A stack is LIFO list – </a:t>
            </a:r>
            <a:r>
              <a:rPr lang="en-US" sz="3200" i="1" dirty="0" smtClean="0"/>
              <a:t>Last-In, First-Out</a:t>
            </a:r>
            <a:endParaRPr lang="en-US" sz="3200" dirty="0" smtClean="0"/>
          </a:p>
          <a:p>
            <a:pPr lvl="1" eaLnBrk="1" hangingPunct="1"/>
            <a:r>
              <a:rPr lang="en-US" sz="3200" dirty="0" smtClean="0"/>
              <a:t>while a queue is FIFO list, </a:t>
            </a:r>
            <a:r>
              <a:rPr lang="en-US" sz="3200" i="1" dirty="0" smtClean="0"/>
              <a:t>First-In, First-Out</a:t>
            </a:r>
            <a:endParaRPr lang="en-US" sz="3200" dirty="0" smtClean="0"/>
          </a:p>
          <a:p>
            <a:pPr eaLnBrk="1" hangingPunct="1"/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Implementing Class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ArrayQueue&lt;E&gt;.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sz="4000" b="1" dirty="0"/>
              <a:t> </a:t>
            </a:r>
            <a:r>
              <a:rPr lang="en-US" sz="4000" dirty="0" smtClean="0"/>
              <a:t>(cont.)</a:t>
            </a:r>
            <a:endParaRPr lang="en-US" dirty="0"/>
          </a:p>
        </p:txBody>
      </p:sp>
      <p:sp>
        <p:nvSpPr>
          <p:cNvPr id="54274" name="Content Placeholder 2"/>
          <p:cNvSpPr>
            <a:spLocks noGrp="1"/>
          </p:cNvSpPr>
          <p:nvPr>
            <p:ph sz="quarter" idx="1"/>
          </p:nvPr>
        </p:nvSpPr>
        <p:spPr>
          <a:xfrm>
            <a:off x="4419600" y="1600200"/>
            <a:ext cx="4267200" cy="4876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private class Iter implements Iterator&lt;E&gt; {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private int index;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private int count = 0;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140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public Iter() {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  index = front;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140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@Override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public boolean hasNext() {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  return count &lt; size;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....</a:t>
            </a:r>
          </a:p>
        </p:txBody>
      </p:sp>
      <p:sp>
        <p:nvSpPr>
          <p:cNvPr id="54275" name="TextBox 4"/>
          <p:cNvSpPr txBox="1">
            <a:spLocks noChangeArrowheads="1"/>
          </p:cNvSpPr>
          <p:nvPr/>
        </p:nvSpPr>
        <p:spPr bwMode="auto">
          <a:xfrm>
            <a:off x="609600" y="1676400"/>
            <a:ext cx="3733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/>
              <a:t>Just as for class </a:t>
            </a:r>
            <a:r>
              <a:rPr lang="en-US">
                <a:latin typeface="Courier New" pitchFamily="49" charset="0"/>
                <a:cs typeface="Courier New" pitchFamily="49" charset="0"/>
              </a:rPr>
              <a:t>ListQueue&lt;E&gt;</a:t>
            </a:r>
            <a:r>
              <a:rPr lang="en-US" sz="2000"/>
              <a:t>, we must implement the missing </a:t>
            </a:r>
            <a:r>
              <a:rPr lang="en-US">
                <a:latin typeface="Courier New" pitchFamily="49" charset="0"/>
                <a:cs typeface="Courier New" pitchFamily="49" charset="0"/>
              </a:rPr>
              <a:t>Queue</a:t>
            </a:r>
            <a:r>
              <a:rPr lang="en-US" sz="2000"/>
              <a:t> methods and an inner class </a:t>
            </a:r>
            <a:r>
              <a:rPr lang="en-US"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sz="2000"/>
              <a:t> to fully implement the </a:t>
            </a:r>
            <a:r>
              <a:rPr lang="en-US">
                <a:latin typeface="Courier New" pitchFamily="49" charset="0"/>
                <a:cs typeface="Courier New" pitchFamily="49" charset="0"/>
              </a:rPr>
              <a:t>Queue</a:t>
            </a:r>
            <a:r>
              <a:rPr lang="en-US" sz="2000"/>
              <a:t> interface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1219200" y="3886200"/>
            <a:ext cx="2743200" cy="1524000"/>
          </a:xfrm>
          <a:prstGeom prst="borderCallout1">
            <a:avLst>
              <a:gd name="adj1" fmla="val 54276"/>
              <a:gd name="adj2" fmla="val 98685"/>
              <a:gd name="adj3" fmla="val -47763"/>
              <a:gd name="adj4" fmla="val 1344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The constructor initializes </a:t>
            </a:r>
            <a:r>
              <a:rPr lang="en-US" sz="20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index</a:t>
            </a:r>
            <a:r>
              <a:rPr lang="en-US" dirty="0">
                <a:solidFill>
                  <a:schemeClr val="bg1"/>
                </a:solidFill>
              </a:rPr>
              <a:t> to </a:t>
            </a:r>
            <a:r>
              <a:rPr lang="en-US" sz="20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front</a:t>
            </a:r>
            <a:r>
              <a:rPr lang="en-US" dirty="0">
                <a:solidFill>
                  <a:schemeClr val="bg1"/>
                </a:solidFill>
              </a:rPr>
              <a:t> when a new </a:t>
            </a:r>
            <a:r>
              <a:rPr lang="en-US" sz="20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dirty="0">
                <a:solidFill>
                  <a:schemeClr val="bg1"/>
                </a:solidFill>
              </a:rPr>
              <a:t> object is created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Implementing Class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ArrayQueue&lt;E&gt;.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sz="4000" b="1" dirty="0"/>
              <a:t> </a:t>
            </a:r>
            <a:r>
              <a:rPr lang="en-US" sz="4000" dirty="0" smtClean="0"/>
              <a:t>(cont.)</a:t>
            </a:r>
            <a:endParaRPr lang="en-US" dirty="0"/>
          </a:p>
        </p:txBody>
      </p:sp>
      <p:sp>
        <p:nvSpPr>
          <p:cNvPr id="55298" name="Content Placeholder 2"/>
          <p:cNvSpPr>
            <a:spLocks noGrp="1"/>
          </p:cNvSpPr>
          <p:nvPr>
            <p:ph sz="quarter" idx="1"/>
          </p:nvPr>
        </p:nvSpPr>
        <p:spPr>
          <a:xfrm>
            <a:off x="4419600" y="1600200"/>
            <a:ext cx="4267200" cy="4876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private class Iter implements Iterator&lt;E&gt; {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private int index;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private int count = 0;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140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public Iter() {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  index = front;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140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@Override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public boolean hasNext() {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  return count &lt; size;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....</a:t>
            </a:r>
          </a:p>
        </p:txBody>
      </p:sp>
      <p:sp>
        <p:nvSpPr>
          <p:cNvPr id="55299" name="TextBox 4"/>
          <p:cNvSpPr txBox="1">
            <a:spLocks noChangeArrowheads="1"/>
          </p:cNvSpPr>
          <p:nvPr/>
        </p:nvSpPr>
        <p:spPr bwMode="auto">
          <a:xfrm>
            <a:off x="609600" y="1676400"/>
            <a:ext cx="3733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/>
              <a:t>Just as for class </a:t>
            </a:r>
            <a:r>
              <a:rPr lang="en-US">
                <a:latin typeface="Courier New" pitchFamily="49" charset="0"/>
                <a:cs typeface="Courier New" pitchFamily="49" charset="0"/>
              </a:rPr>
              <a:t>ListQueue&lt;E&gt;</a:t>
            </a:r>
            <a:r>
              <a:rPr lang="en-US" sz="2000"/>
              <a:t>, we must implement the missing </a:t>
            </a:r>
            <a:r>
              <a:rPr lang="en-US">
                <a:latin typeface="Courier New" pitchFamily="49" charset="0"/>
                <a:cs typeface="Courier New" pitchFamily="49" charset="0"/>
              </a:rPr>
              <a:t>Queue</a:t>
            </a:r>
            <a:r>
              <a:rPr lang="en-US" sz="2000"/>
              <a:t> methods and an inner class </a:t>
            </a:r>
            <a:r>
              <a:rPr lang="en-US"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sz="2000"/>
              <a:t> to fully implement the </a:t>
            </a:r>
            <a:r>
              <a:rPr lang="en-US">
                <a:latin typeface="Courier New" pitchFamily="49" charset="0"/>
                <a:cs typeface="Courier New" pitchFamily="49" charset="0"/>
              </a:rPr>
              <a:t>Queue</a:t>
            </a:r>
            <a:r>
              <a:rPr lang="en-US" sz="2000"/>
              <a:t> interface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1219200" y="3886200"/>
            <a:ext cx="2743200" cy="1524000"/>
          </a:xfrm>
          <a:prstGeom prst="borderCallout1">
            <a:avLst>
              <a:gd name="adj1" fmla="val 54276"/>
              <a:gd name="adj2" fmla="val 98685"/>
              <a:gd name="adj3" fmla="val -87237"/>
              <a:gd name="adj4" fmla="val 1778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count</a:t>
            </a:r>
            <a:r>
              <a:rPr lang="en-US" dirty="0">
                <a:solidFill>
                  <a:schemeClr val="bg1"/>
                </a:solidFill>
              </a:rPr>
              <a:t> keeps track of the number of items accessed so far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Implementing Class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ArrayQueue&lt;E&gt;.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sz="4000" b="1" dirty="0"/>
              <a:t> </a:t>
            </a:r>
            <a:r>
              <a:rPr lang="en-US" sz="4000" dirty="0" smtClean="0"/>
              <a:t>(cont.)</a:t>
            </a:r>
            <a:endParaRPr lang="en-US" dirty="0"/>
          </a:p>
        </p:txBody>
      </p:sp>
      <p:sp>
        <p:nvSpPr>
          <p:cNvPr id="56322" name="Content Placeholder 2"/>
          <p:cNvSpPr>
            <a:spLocks noGrp="1"/>
          </p:cNvSpPr>
          <p:nvPr>
            <p:ph sz="quarter" idx="1"/>
          </p:nvPr>
        </p:nvSpPr>
        <p:spPr>
          <a:xfrm>
            <a:off x="4419600" y="1600200"/>
            <a:ext cx="4267200" cy="4876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private class Iter implements Iterator&lt;E&gt; {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private int index;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private int count = 0;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140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public Iter() {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  index = front;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140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@Override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public boolean hasNext() {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  return count &lt; size;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....</a:t>
            </a:r>
          </a:p>
        </p:txBody>
      </p:sp>
      <p:sp>
        <p:nvSpPr>
          <p:cNvPr id="56323" name="TextBox 4"/>
          <p:cNvSpPr txBox="1">
            <a:spLocks noChangeArrowheads="1"/>
          </p:cNvSpPr>
          <p:nvPr/>
        </p:nvSpPr>
        <p:spPr bwMode="auto">
          <a:xfrm>
            <a:off x="609600" y="1676400"/>
            <a:ext cx="3733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/>
              <a:t>Just as for class </a:t>
            </a:r>
            <a:r>
              <a:rPr lang="en-US">
                <a:latin typeface="Courier New" pitchFamily="49" charset="0"/>
                <a:cs typeface="Courier New" pitchFamily="49" charset="0"/>
              </a:rPr>
              <a:t>ListQueue&lt;E&gt;</a:t>
            </a:r>
            <a:r>
              <a:rPr lang="en-US" sz="2000"/>
              <a:t>, we must implement the missing </a:t>
            </a:r>
            <a:r>
              <a:rPr lang="en-US">
                <a:latin typeface="Courier New" pitchFamily="49" charset="0"/>
                <a:cs typeface="Courier New" pitchFamily="49" charset="0"/>
              </a:rPr>
              <a:t>Queue</a:t>
            </a:r>
            <a:r>
              <a:rPr lang="en-US" sz="2000"/>
              <a:t> methods and an inner class </a:t>
            </a:r>
            <a:r>
              <a:rPr lang="en-US"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sz="2000"/>
              <a:t> to fully implement the </a:t>
            </a:r>
            <a:r>
              <a:rPr lang="en-US">
                <a:latin typeface="Courier New" pitchFamily="49" charset="0"/>
                <a:cs typeface="Courier New" pitchFamily="49" charset="0"/>
              </a:rPr>
              <a:t>Queue</a:t>
            </a:r>
            <a:r>
              <a:rPr lang="en-US" sz="2000"/>
              <a:t> interface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1219200" y="3886200"/>
            <a:ext cx="2743200" cy="1524000"/>
          </a:xfrm>
          <a:prstGeom prst="borderCallout1">
            <a:avLst>
              <a:gd name="adj1" fmla="val 54276"/>
              <a:gd name="adj2" fmla="val 98685"/>
              <a:gd name="adj3" fmla="val 52500"/>
              <a:gd name="adj4" fmla="val 1278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hasNext() </a:t>
            </a:r>
            <a:r>
              <a:rPr lang="en-US" dirty="0">
                <a:solidFill>
                  <a:schemeClr val="bg1"/>
                </a:solidFill>
              </a:rPr>
              <a:t>returns </a:t>
            </a:r>
            <a:r>
              <a:rPr lang="en-US" sz="20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dirty="0">
                <a:solidFill>
                  <a:schemeClr val="bg1"/>
                </a:solidFill>
              </a:rPr>
              <a:t> if </a:t>
            </a:r>
            <a:r>
              <a:rPr lang="en-US" sz="20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count</a:t>
            </a:r>
            <a:r>
              <a:rPr lang="en-US" dirty="0">
                <a:solidFill>
                  <a:schemeClr val="bg1"/>
                </a:solidFill>
              </a:rPr>
              <a:t> is less than </a:t>
            </a:r>
            <a:r>
              <a:rPr lang="en-US" sz="20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Implementing Class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ArrayQueue&lt;E&gt;.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dirty="0" smtClean="0">
                <a:cs typeface="Courier New" pitchFamily="49" charset="0"/>
              </a:rPr>
              <a:t> (cont.)</a:t>
            </a:r>
            <a:endParaRPr lang="en-US" dirty="0"/>
          </a:p>
        </p:txBody>
      </p:sp>
      <p:sp>
        <p:nvSpPr>
          <p:cNvPr id="57346" name="Content Placeholder 2"/>
          <p:cNvSpPr>
            <a:spLocks noGrp="1"/>
          </p:cNvSpPr>
          <p:nvPr>
            <p:ph sz="quarter" idx="1"/>
          </p:nvPr>
        </p:nvSpPr>
        <p:spPr>
          <a:xfrm>
            <a:off x="4419600" y="1600200"/>
            <a:ext cx="4572000" cy="4876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@Override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public E next() {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  if (!hasNext()) {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    throw new</a:t>
            </a:r>
            <a:br>
              <a:rPr lang="en-US" sz="1400" smtClean="0">
                <a:latin typeface="Courier New" pitchFamily="49" charset="0"/>
                <a:cs typeface="Courier New" pitchFamily="49" charset="0"/>
              </a:rPr>
            </a:br>
            <a:r>
              <a:rPr lang="en-US" sz="1400" smtClean="0">
                <a:latin typeface="Courier New" pitchFamily="49" charset="0"/>
                <a:cs typeface="Courier New" pitchFamily="49" charset="0"/>
              </a:rPr>
              <a:t>             NoSuchElementException();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  E returnValue = theData[index];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  index = (index + 1) % capacity;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  count+;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  return returnValue;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140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@Override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public void remove {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  throw new</a:t>
            </a:r>
            <a:br>
              <a:rPr lang="en-US" sz="1400" smtClean="0">
                <a:latin typeface="Courier New" pitchFamily="49" charset="0"/>
                <a:cs typeface="Courier New" pitchFamily="49" charset="0"/>
              </a:rPr>
            </a:br>
            <a:r>
              <a:rPr lang="en-US" sz="1400" smtClean="0">
                <a:latin typeface="Courier New" pitchFamily="49" charset="0"/>
                <a:cs typeface="Courier New" pitchFamily="49" charset="0"/>
              </a:rPr>
              <a:t>         UnsupportedOperationException();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} 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7347" name="TextBox 4"/>
          <p:cNvSpPr txBox="1">
            <a:spLocks noChangeArrowheads="1"/>
          </p:cNvSpPr>
          <p:nvPr/>
        </p:nvSpPr>
        <p:spPr bwMode="auto">
          <a:xfrm>
            <a:off x="609600" y="1676400"/>
            <a:ext cx="3733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/>
              <a:t>Just as for class </a:t>
            </a:r>
            <a:r>
              <a:rPr lang="en-US">
                <a:latin typeface="Courier New" pitchFamily="49" charset="0"/>
                <a:cs typeface="Courier New" pitchFamily="49" charset="0"/>
              </a:rPr>
              <a:t>ListQueue&lt;E&gt;</a:t>
            </a:r>
            <a:r>
              <a:rPr lang="en-US" sz="2000"/>
              <a:t>, we must implement the missing </a:t>
            </a:r>
            <a:r>
              <a:rPr lang="en-US">
                <a:latin typeface="Courier New" pitchFamily="49" charset="0"/>
                <a:cs typeface="Courier New" pitchFamily="49" charset="0"/>
              </a:rPr>
              <a:t>Queue</a:t>
            </a:r>
            <a:r>
              <a:rPr lang="en-US" sz="2000"/>
              <a:t> methods and an inner class </a:t>
            </a:r>
            <a:r>
              <a:rPr lang="en-US"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sz="2000"/>
              <a:t> to fully implement the </a:t>
            </a:r>
            <a:r>
              <a:rPr lang="en-US">
                <a:latin typeface="Courier New" pitchFamily="49" charset="0"/>
                <a:cs typeface="Courier New" pitchFamily="49" charset="0"/>
              </a:rPr>
              <a:t>Queue</a:t>
            </a:r>
            <a:r>
              <a:rPr lang="en-US" sz="2000"/>
              <a:t> interface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1219200" y="3886200"/>
            <a:ext cx="2743200" cy="1524000"/>
          </a:xfrm>
          <a:prstGeom prst="borderCallout1">
            <a:avLst>
              <a:gd name="adj1" fmla="val 54276"/>
              <a:gd name="adj2" fmla="val 98685"/>
              <a:gd name="adj3" fmla="val -111711"/>
              <a:gd name="adj4" fmla="val 1287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next()</a:t>
            </a:r>
            <a:r>
              <a:rPr lang="en-US" dirty="0">
                <a:solidFill>
                  <a:schemeClr val="bg1"/>
                </a:solidFill>
              </a:rPr>
              <a:t> returns the element at position </a:t>
            </a:r>
            <a:r>
              <a:rPr lang="en-US" sz="20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index</a:t>
            </a:r>
            <a:r>
              <a:rPr lang="en-US" dirty="0">
                <a:solidFill>
                  <a:schemeClr val="bg1"/>
                </a:solidFill>
              </a:rPr>
              <a:t> and increments </a:t>
            </a:r>
            <a:r>
              <a:rPr lang="en-US" sz="20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dirty="0">
                <a:solidFill>
                  <a:schemeClr val="bg1"/>
                </a:solidFill>
              </a:rPr>
              <a:t>'s fields </a:t>
            </a:r>
            <a:r>
              <a:rPr lang="en-US" sz="20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index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sz="20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count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Implementing Class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ArrayQueue&lt;E&gt;.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dirty="0" smtClean="0">
                <a:cs typeface="Courier New" pitchFamily="49" charset="0"/>
              </a:rPr>
              <a:t> (cont.)</a:t>
            </a:r>
            <a:endParaRPr lang="en-US" dirty="0"/>
          </a:p>
        </p:txBody>
      </p:sp>
      <p:sp>
        <p:nvSpPr>
          <p:cNvPr id="58370" name="Content Placeholder 2"/>
          <p:cNvSpPr>
            <a:spLocks noGrp="1"/>
          </p:cNvSpPr>
          <p:nvPr>
            <p:ph sz="quarter" idx="1"/>
          </p:nvPr>
        </p:nvSpPr>
        <p:spPr>
          <a:xfrm>
            <a:off x="4419600" y="1600200"/>
            <a:ext cx="4572000" cy="4876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@Override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public E next() {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  if (!hasNext()) {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    throw new</a:t>
            </a:r>
            <a:br>
              <a:rPr lang="en-US" sz="1400" smtClean="0">
                <a:latin typeface="Courier New" pitchFamily="49" charset="0"/>
                <a:cs typeface="Courier New" pitchFamily="49" charset="0"/>
              </a:rPr>
            </a:br>
            <a:r>
              <a:rPr lang="en-US" sz="1400" smtClean="0">
                <a:latin typeface="Courier New" pitchFamily="49" charset="0"/>
                <a:cs typeface="Courier New" pitchFamily="49" charset="0"/>
              </a:rPr>
              <a:t>             NoSuchElementException();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  E returnValue = theData[index];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  index = (index + 1) % capacity;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  count+;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  return returnValue;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140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@Override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public void remove {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  throw new</a:t>
            </a:r>
            <a:br>
              <a:rPr lang="en-US" sz="1400" smtClean="0">
                <a:latin typeface="Courier New" pitchFamily="49" charset="0"/>
                <a:cs typeface="Courier New" pitchFamily="49" charset="0"/>
              </a:rPr>
            </a:br>
            <a:r>
              <a:rPr lang="en-US" sz="1400" smtClean="0">
                <a:latin typeface="Courier New" pitchFamily="49" charset="0"/>
                <a:cs typeface="Courier New" pitchFamily="49" charset="0"/>
              </a:rPr>
              <a:t>         UnsupportedOperationException();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  } 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8371" name="TextBox 4"/>
          <p:cNvSpPr txBox="1">
            <a:spLocks noChangeArrowheads="1"/>
          </p:cNvSpPr>
          <p:nvPr/>
        </p:nvSpPr>
        <p:spPr bwMode="auto">
          <a:xfrm>
            <a:off x="609600" y="1676400"/>
            <a:ext cx="3733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/>
              <a:t>Just as for class </a:t>
            </a:r>
            <a:r>
              <a:rPr lang="en-US">
                <a:latin typeface="Courier New" pitchFamily="49" charset="0"/>
                <a:cs typeface="Courier New" pitchFamily="49" charset="0"/>
              </a:rPr>
              <a:t>ListQueue&lt;E&gt;</a:t>
            </a:r>
            <a:r>
              <a:rPr lang="en-US" sz="2000"/>
              <a:t>, we must implement the missing </a:t>
            </a:r>
            <a:r>
              <a:rPr lang="en-US">
                <a:latin typeface="Courier New" pitchFamily="49" charset="0"/>
                <a:cs typeface="Courier New" pitchFamily="49" charset="0"/>
              </a:rPr>
              <a:t>Queue</a:t>
            </a:r>
            <a:r>
              <a:rPr lang="en-US" sz="2000"/>
              <a:t> methods and an inner class </a:t>
            </a:r>
            <a:r>
              <a:rPr lang="en-US"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sz="2000"/>
              <a:t> to fully implement the </a:t>
            </a:r>
            <a:r>
              <a:rPr lang="en-US">
                <a:latin typeface="Courier New" pitchFamily="49" charset="0"/>
                <a:cs typeface="Courier New" pitchFamily="49" charset="0"/>
              </a:rPr>
              <a:t>Queue</a:t>
            </a:r>
            <a:r>
              <a:rPr lang="en-US" sz="2000"/>
              <a:t> interface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1219200" y="3886200"/>
            <a:ext cx="2743200" cy="1828800"/>
          </a:xfrm>
          <a:prstGeom prst="borderCallout1">
            <a:avLst>
              <a:gd name="adj1" fmla="val 54276"/>
              <a:gd name="adj2" fmla="val 98685"/>
              <a:gd name="adj3" fmla="val 70657"/>
              <a:gd name="adj4" fmla="val 1235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remove()</a:t>
            </a:r>
            <a:r>
              <a:rPr lang="en-US" dirty="0">
                <a:solidFill>
                  <a:schemeClr val="bg1"/>
                </a:solidFill>
              </a:rPr>
              <a:t> throws an exception because removing an item other than the first item violates the queue's contract</a:t>
            </a:r>
            <a:endParaRPr lang="en-US" sz="20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b="1" smtClean="0"/>
              <a:t>Comparing the Three Implementations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Computation time</a:t>
            </a:r>
          </a:p>
          <a:p>
            <a:pPr lvl="1" eaLnBrk="1" hangingPunct="1"/>
            <a:r>
              <a:rPr lang="en-US" smtClean="0"/>
              <a:t>All three implementations are comparable in terms of computation time</a:t>
            </a:r>
          </a:p>
          <a:p>
            <a:pPr lvl="1" eaLnBrk="1" hangingPunct="1"/>
            <a:r>
              <a:rPr lang="en-US" smtClean="0"/>
              <a:t>All operations are O(1) regardless of implementation</a:t>
            </a:r>
          </a:p>
          <a:p>
            <a:pPr lvl="1" eaLnBrk="1" hangingPunct="1"/>
            <a:r>
              <a:rPr lang="en-US" smtClean="0"/>
              <a:t>Although reallocating an array is O(</a:t>
            </a:r>
            <a:r>
              <a:rPr lang="en-US" i="1" smtClean="0"/>
              <a:t>n</a:t>
            </a:r>
            <a:r>
              <a:rPr lang="en-US" smtClean="0"/>
              <a:t>), its is amortized over </a:t>
            </a:r>
            <a:r>
              <a:rPr lang="en-US" i="1" smtClean="0"/>
              <a:t>n</a:t>
            </a:r>
            <a:r>
              <a:rPr lang="en-US" smtClean="0"/>
              <a:t> items, so the cost per item is O(1)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b="1" smtClean="0"/>
              <a:t>Comparing the Three Implementations </a:t>
            </a:r>
            <a:r>
              <a:rPr lang="en-US" sz="3600" smtClean="0"/>
              <a:t>(cont.)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850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Storage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Linked-list implementations require more storage due to the extra space required for the links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Each node for a single-linked list stores two references (one for the data, one for the link)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Each node for a double-linked list stores </a:t>
            </a:r>
            <a:r>
              <a:rPr lang="en-US" dirty="0"/>
              <a:t>three </a:t>
            </a:r>
            <a:r>
              <a:rPr lang="en-US" dirty="0" smtClean="0"/>
              <a:t>references (</a:t>
            </a:r>
            <a:r>
              <a:rPr lang="en-US" dirty="0"/>
              <a:t>one for the data, </a:t>
            </a:r>
            <a:r>
              <a:rPr lang="en-US" dirty="0" smtClean="0"/>
              <a:t>two </a:t>
            </a:r>
            <a:r>
              <a:rPr lang="en-US" dirty="0"/>
              <a:t>for the </a:t>
            </a:r>
            <a:r>
              <a:rPr lang="en-US" dirty="0" smtClean="0"/>
              <a:t>links)</a:t>
            </a:r>
            <a:endParaRPr lang="en-US" dirty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A double-linked list requires 1.5 times the storage of a single-linked list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A circular array that is filled to capacity requires half the storage of a single-linked list to store the same number of elements,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but a recently reallocated circular array is half empty, and requires the same storage as a single-linked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Deque Interface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Courier New" pitchFamily="49" charset="0"/>
                <a:cs typeface="Courier New" pitchFamily="49" charset="0"/>
              </a:rPr>
              <a:t>Deque</a:t>
            </a:r>
            <a:r>
              <a:rPr lang="en-US" smtClean="0"/>
              <a:t> </a:t>
            </a:r>
            <a:r>
              <a:rPr lang="en-US" b="1" smtClean="0"/>
              <a:t>Interface</a:t>
            </a:r>
          </a:p>
        </p:txBody>
      </p:sp>
      <p:sp>
        <p:nvSpPr>
          <p:cNvPr id="62466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2400" smtClean="0"/>
              <a:t>A deque (pronounced "deck") is short for double-ended queue</a:t>
            </a:r>
          </a:p>
          <a:p>
            <a:pPr eaLnBrk="1" hangingPunct="1"/>
            <a:r>
              <a:rPr lang="en-US" sz="2400" smtClean="0"/>
              <a:t>A double-ended queue allows insertions and removals from both ends </a:t>
            </a:r>
          </a:p>
          <a:p>
            <a:pPr eaLnBrk="1" hangingPunct="1"/>
            <a:r>
              <a:rPr lang="en-US" sz="2400" smtClean="0"/>
              <a:t>The Java Collections Framework provides two implementations of the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Deque</a:t>
            </a:r>
            <a:r>
              <a:rPr lang="en-US" sz="2400" smtClean="0"/>
              <a:t> interface</a:t>
            </a:r>
          </a:p>
          <a:p>
            <a:pPr lvl="1" eaLnBrk="1" hangingPunct="1"/>
            <a:r>
              <a:rPr lang="en-US" sz="2400" smtClean="0">
                <a:latin typeface="Courier New" pitchFamily="49" charset="0"/>
                <a:cs typeface="Courier New" pitchFamily="49" charset="0"/>
              </a:rPr>
              <a:t>ArrayDeque </a:t>
            </a:r>
          </a:p>
          <a:p>
            <a:pPr lvl="1" eaLnBrk="1" hangingPunct="1"/>
            <a:r>
              <a:rPr lang="en-US" sz="2400" smtClean="0">
                <a:latin typeface="Courier New" pitchFamily="49" charset="0"/>
                <a:cs typeface="Courier New" pitchFamily="49" charset="0"/>
              </a:rPr>
              <a:t>LinkedList</a:t>
            </a:r>
          </a:p>
          <a:p>
            <a:pPr eaLnBrk="1" hangingPunct="1"/>
            <a:r>
              <a:rPr lang="en-US" sz="2400" smtClean="0">
                <a:latin typeface="Courier New" pitchFamily="49" charset="0"/>
                <a:cs typeface="Courier New" pitchFamily="49" charset="0"/>
              </a:rPr>
              <a:t>ArrayDeque</a:t>
            </a:r>
            <a:r>
              <a:rPr lang="en-US" sz="2400" smtClean="0"/>
              <a:t> uses a resizable circular array, but (unlike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LinkedList</a:t>
            </a:r>
            <a:r>
              <a:rPr lang="en-US" sz="2400" smtClean="0"/>
              <a:t>) does not support indexed operations </a:t>
            </a:r>
          </a:p>
          <a:p>
            <a:pPr eaLnBrk="1" hangingPunct="1"/>
            <a:r>
              <a:rPr lang="en-US" sz="2400" smtClean="0">
                <a:latin typeface="Courier New" pitchFamily="49" charset="0"/>
                <a:cs typeface="Courier New" pitchFamily="49" charset="0"/>
              </a:rPr>
              <a:t>ArrayDeque</a:t>
            </a:r>
            <a:r>
              <a:rPr lang="en-US" sz="2400" smtClean="0"/>
              <a:t> is the recommend implementation</a:t>
            </a:r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Courier New" pitchFamily="49" charset="0"/>
                <a:cs typeface="Courier New" pitchFamily="49" charset="0"/>
              </a:rPr>
              <a:t>Deque</a:t>
            </a:r>
            <a:r>
              <a:rPr lang="en-US" smtClean="0"/>
              <a:t> </a:t>
            </a:r>
            <a:r>
              <a:rPr lang="en-US" b="1" smtClean="0"/>
              <a:t>Interface</a:t>
            </a:r>
            <a:r>
              <a:rPr lang="en-US" smtClean="0"/>
              <a:t> (cont.)</a:t>
            </a:r>
          </a:p>
        </p:txBody>
      </p:sp>
      <p:pic>
        <p:nvPicPr>
          <p:cNvPr id="63490" name="Picture 2" descr="C:\Documents and Settings\Administrator\My Documents\Koffman\PPTs\Koffman_Digital Request 150 DPI JPEG\Ch04\Table 4.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24000"/>
            <a:ext cx="50863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Interview Questions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08" y="1905000"/>
            <a:ext cx="1018823" cy="53965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9D4B0B2-943F-4923-ACD0-1CF7576FA55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676399" y="1600200"/>
            <a:ext cx="70897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04DA3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3200" dirty="0"/>
              <a:t>What is the difference between a queue and a stack? </a:t>
            </a:r>
            <a:endParaRPr lang="en-US" sz="3200" dirty="0" smtClean="0"/>
          </a:p>
          <a:p>
            <a:pPr lvl="1" eaLnBrk="1" hangingPunct="1"/>
            <a:r>
              <a:rPr lang="en-US" dirty="0"/>
              <a:t>D</a:t>
            </a:r>
            <a:r>
              <a:rPr lang="en-US" dirty="0" smtClean="0"/>
              <a:t>escribe </a:t>
            </a:r>
            <a:r>
              <a:rPr lang="en-US" dirty="0"/>
              <a:t>which one should be implemented with a singly linked list and which one should be implemented with doubly linked list</a:t>
            </a:r>
            <a:r>
              <a:rPr lang="en-US" dirty="0" smtClean="0"/>
              <a:t>.</a:t>
            </a:r>
          </a:p>
          <a:p>
            <a:r>
              <a:rPr lang="en-US" sz="3200" dirty="0"/>
              <a:t>How to implement a queue simply using two </a:t>
            </a:r>
            <a:r>
              <a:rPr lang="en-US" sz="3200" dirty="0" smtClean="0"/>
              <a:t>stacks.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65" y="4267200"/>
            <a:ext cx="1066800" cy="1066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5492658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2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Courier New" pitchFamily="49" charset="0"/>
                <a:cs typeface="Courier New" pitchFamily="49" charset="0"/>
              </a:rPr>
              <a:t>Deque</a:t>
            </a:r>
            <a:r>
              <a:rPr lang="en-US" smtClean="0"/>
              <a:t> </a:t>
            </a:r>
            <a:r>
              <a:rPr lang="en-US" b="1" smtClean="0"/>
              <a:t>Example</a:t>
            </a:r>
            <a:endParaRPr lang="en-US" smtClean="0"/>
          </a:p>
        </p:txBody>
      </p:sp>
      <p:pic>
        <p:nvPicPr>
          <p:cNvPr id="64514" name="Picture 2" descr="C:\Documents and Settings\Administrator\My Documents\Koffman\PPTs\Koffman_Digital Request 150 DPI JPEG\Ch04\Table 4.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133600"/>
            <a:ext cx="84915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Courier New" pitchFamily="49" charset="0"/>
                <a:cs typeface="Courier New" pitchFamily="49" charset="0"/>
              </a:rPr>
              <a:t>Deque</a:t>
            </a:r>
            <a:r>
              <a:rPr lang="en-US" smtClean="0"/>
              <a:t> </a:t>
            </a:r>
            <a:r>
              <a:rPr lang="en-US" b="1" smtClean="0"/>
              <a:t>Interface</a:t>
            </a:r>
            <a:r>
              <a:rPr lang="en-US" smtClean="0"/>
              <a:t> (cont.)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Deque</a:t>
            </a:r>
            <a:r>
              <a:rPr lang="en-US" smtClean="0"/>
              <a:t> interface extends the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Queue</a:t>
            </a:r>
            <a:r>
              <a:rPr lang="en-US" smtClean="0"/>
              <a:t> interface, so it can be used as a queue</a:t>
            </a:r>
          </a:p>
          <a:p>
            <a:pPr eaLnBrk="1" hangingPunct="1"/>
            <a:r>
              <a:rPr lang="en-US" smtClean="0"/>
              <a:t>A deque can be used as a stack if elements are pushed and popped from the front of the deque</a:t>
            </a:r>
          </a:p>
          <a:p>
            <a:pPr eaLnBrk="1" hangingPunct="1"/>
            <a:r>
              <a:rPr lang="en-US" smtClean="0"/>
              <a:t>Using the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Deque</a:t>
            </a:r>
            <a:r>
              <a:rPr lang="en-US" smtClean="0"/>
              <a:t> interface is preferable to using the legacy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Stack</a:t>
            </a:r>
            <a:r>
              <a:rPr lang="en-US" smtClean="0"/>
              <a:t> class (based on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Vector</a:t>
            </a:r>
            <a:r>
              <a:rPr lang="en-US" smtClean="0"/>
              <a:t>)</a:t>
            </a:r>
          </a:p>
          <a:p>
            <a:pPr eaLnBrk="1" hangingPunct="1"/>
            <a:endParaRPr lang="en-US" smtClean="0"/>
          </a:p>
        </p:txBody>
      </p:sp>
      <p:pic>
        <p:nvPicPr>
          <p:cNvPr id="65539" name="Picture 3" descr="C:\Documents and Settings\Administrator\My Documents\Koffman\PPTs\Koffman_Digital Request 150 DPI JPEG\Ch04\Table 4.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5321300"/>
            <a:ext cx="64008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 smtClean="0"/>
              <a:t>Case Study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Blue Skies Airlines (BSA) would like to have two waiting lines: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regular customers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frequent flyers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Assuming only one ticket agent, BSA would like to determine the average wait time for taking passengers from the waiting lines using various strategies: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take turns serving passengers from both lines (one frequent flyer, one regular, one frequent flyer, etc.)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serve the passenger waiting the longest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serve any frequent flyers before serving regular passengers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 smtClean="0"/>
              <a:t>Case Study </a:t>
            </a:r>
            <a:r>
              <a:rPr lang="en-US" smtClean="0"/>
              <a:t>(cont.)</a:t>
            </a:r>
          </a:p>
        </p:txBody>
      </p:sp>
      <p:pic>
        <p:nvPicPr>
          <p:cNvPr id="67586" name="Picture 2" descr="C:\Documents and Settings\Administrator\My Documents\Koffman\PPTs\JPEGS\JWCL233_Koffman JPG files\ch04\w0090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524000"/>
            <a:ext cx="44989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Singly linked list implementation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visualgo.net/en/list</a:t>
            </a:r>
            <a:endParaRPr lang="en-US" dirty="0" smtClean="0"/>
          </a:p>
          <a:p>
            <a:r>
              <a:rPr lang="en-US" dirty="0" smtClean="0"/>
              <a:t>Array implementation</a:t>
            </a:r>
          </a:p>
          <a:p>
            <a:pPr lvl="1"/>
            <a:r>
              <a:rPr lang="en-US"/>
              <a:t>https://www.cs.usfca.edu/~galles/JavascriptVisual/QueueArray.html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9D4B0B2-943F-4923-ACD0-1CF7576FA55A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200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Queue Abstract Data 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 smtClean="0"/>
              <a:t>Queue Abstract Data Type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1828800"/>
          </a:xfrm>
        </p:spPr>
        <p:txBody>
          <a:bodyPr>
            <a:normAutofit fontScale="85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 queue can be visualized as a line of customers waiting for service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next person to be served is the one who has waited the longest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New elements are placed at the end of the line</a:t>
            </a:r>
          </a:p>
        </p:txBody>
      </p:sp>
      <p:pic>
        <p:nvPicPr>
          <p:cNvPr id="20483" name="Picture 2" descr="C:\Documents and Settings\Administrator\My Documents\Koffman\PPTs\JPEGS\JWCL233_Koffman JPG files\ch04\w0078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429000"/>
            <a:ext cx="510540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 smtClean="0"/>
              <a:t>Print Queue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2590800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Operating systems use queues to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keep track of tasks waiting for a scarce resource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ensure that the tasks are carried out in the order they were generated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Print queue: printing is much slower than the process of selecting pages to print, so a queue is used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</p:txBody>
      </p:sp>
      <p:pic>
        <p:nvPicPr>
          <p:cNvPr id="21507" name="Picture 2" descr="C:\Documents and Settings\Administrator\My Documents\Koffman\PPTs\JPEGS\JWCL233_Koffman JPG files\ch04\w0079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191000"/>
            <a:ext cx="84089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Specification for a Queue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0"/>
            <a:ext cx="8229600" cy="1905000"/>
          </a:xfrm>
        </p:spPr>
        <p:txBody>
          <a:bodyPr>
            <a:normAutofit fontScale="925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Queue</a:t>
            </a:r>
            <a:r>
              <a:rPr lang="en-US" sz="2000" dirty="0" smtClean="0"/>
              <a:t> </a:t>
            </a:r>
            <a:r>
              <a:rPr lang="en-US" dirty="0" smtClean="0"/>
              <a:t>interface implements the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Collection</a:t>
            </a:r>
            <a:r>
              <a:rPr lang="en-US" dirty="0" smtClean="0"/>
              <a:t> interface (and therefore the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Iterable</a:t>
            </a:r>
            <a:r>
              <a:rPr lang="en-US" dirty="0" smtClean="0"/>
              <a:t> interface), so a full implementation of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Queue</a:t>
            </a:r>
            <a:r>
              <a:rPr lang="en-US" dirty="0" smtClean="0"/>
              <a:t> must implement all required methods of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Collection </a:t>
            </a:r>
            <a:r>
              <a:rPr lang="en-US" dirty="0" smtClean="0"/>
              <a:t>(and the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Iterable </a:t>
            </a:r>
            <a:r>
              <a:rPr lang="en-US" dirty="0" smtClean="0"/>
              <a:t>interface)</a:t>
            </a:r>
            <a:endParaRPr lang="en-US" dirty="0"/>
          </a:p>
        </p:txBody>
      </p:sp>
      <p:pic>
        <p:nvPicPr>
          <p:cNvPr id="22531" name="Picture 2" descr="C:\Documents and Settings\Administrator\My Documents\Koffman\PPTs\Koffman_Digital Request 150 DPI JPEG\Ch04\Table 4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86407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3005</TotalTime>
  <Words>3750</Words>
  <Application>Microsoft Office PowerPoint</Application>
  <PresentationFormat>On-screen Show (4:3)</PresentationFormat>
  <Paragraphs>774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Courier New</vt:lpstr>
      <vt:lpstr>Tw Cen MT</vt:lpstr>
      <vt:lpstr>Wingdings</vt:lpstr>
      <vt:lpstr>Wingdings 2</vt:lpstr>
      <vt:lpstr>Median</vt:lpstr>
      <vt:lpstr>Chapter 4</vt:lpstr>
      <vt:lpstr>Chapter Objectives</vt:lpstr>
      <vt:lpstr>Chapter Objectives</vt:lpstr>
      <vt:lpstr>Queue</vt:lpstr>
      <vt:lpstr>Job Interview Questions</vt:lpstr>
      <vt:lpstr>Queue Abstract Data Type</vt:lpstr>
      <vt:lpstr>Queue Abstract Data Type</vt:lpstr>
      <vt:lpstr>Print Queue</vt:lpstr>
      <vt:lpstr>Specification for a Queue Interface</vt:lpstr>
      <vt:lpstr>Class LinkedList Implements the Queue Interface</vt:lpstr>
      <vt:lpstr>Implementing the Queue Interface</vt:lpstr>
      <vt:lpstr>Using a Double-Linked List to Implement the Queue Interface</vt:lpstr>
      <vt:lpstr>Using a Single-Linked List to Implement a Queue</vt:lpstr>
      <vt:lpstr>Implementing a Queue Using a Circular Array</vt:lpstr>
      <vt:lpstr>Implementing a Queue Using a Circular Array (cont.)</vt:lpstr>
      <vt:lpstr>Implementing a Queue Using a Circular Array (cont.)</vt:lpstr>
      <vt:lpstr>Implementing a Queue Using a Circular Array (cont.)</vt:lpstr>
      <vt:lpstr>Implementing a Queue Using a Circular Array (cont.)</vt:lpstr>
      <vt:lpstr>Implementing a Queue Using a Circular Array (cont.)</vt:lpstr>
      <vt:lpstr>Implementing a Queue Using a Circular Array (cont.)</vt:lpstr>
      <vt:lpstr>Implementing a Queue Using a Circular Array (cont.)</vt:lpstr>
      <vt:lpstr>Implementing a Queue Using a Circular Array (cont.)</vt:lpstr>
      <vt:lpstr>Implementing a Queue Using a Circular Array (cont.)</vt:lpstr>
      <vt:lpstr>Implementing a Queue Using a Circular Array (cont.)</vt:lpstr>
      <vt:lpstr>Implementing a Queue Using a Circular Array (cont.)</vt:lpstr>
      <vt:lpstr>Implementing a Queue Using a Circular Array (cont.)</vt:lpstr>
      <vt:lpstr>Implementing a Queue Using a Circular Array (cont.)</vt:lpstr>
      <vt:lpstr>Implementing a Queue Using a Circular Array (cont.)</vt:lpstr>
      <vt:lpstr>Implementing a Queue Using a Circular Array (cont.)</vt:lpstr>
      <vt:lpstr>Implementing a Queue Using a Circular Array (cont.)</vt:lpstr>
      <vt:lpstr>Implementing a Queue Using a Circular Array (cont.)</vt:lpstr>
      <vt:lpstr>Implementing a Queue Using a Circular Array (cont.)</vt:lpstr>
      <vt:lpstr>Implementing a Queue Using a Circular Array (cont.)</vt:lpstr>
      <vt:lpstr>Implementing a Queue Using a Circular Array (cont.)</vt:lpstr>
      <vt:lpstr>Implementing a Queue Using a Circular Array (cont.)</vt:lpstr>
      <vt:lpstr>Implementing a Queue Using a Circular Array (cont.)</vt:lpstr>
      <vt:lpstr>Implementing a Queue Using a Circular Array (cont.)</vt:lpstr>
      <vt:lpstr>Implementing Class ArrayQueue&lt;E&gt;.Iter (cont.)</vt:lpstr>
      <vt:lpstr>Implementing Class ArrayQueue&lt;E&gt;.Iter (cont.)</vt:lpstr>
      <vt:lpstr>Implementing Class ArrayQueue&lt;E&gt;.Iter (cont.)</vt:lpstr>
      <vt:lpstr>Implementing Class ArrayQueue&lt;E&gt;.Iter (cont.)</vt:lpstr>
      <vt:lpstr>Implementing Class ArrayQueue&lt;E&gt;.Iter (cont.)</vt:lpstr>
      <vt:lpstr>Implementing Class ArrayQueue&lt;E&gt;.Iter (cont.)</vt:lpstr>
      <vt:lpstr>Implementing Class ArrayQueue&lt;E&gt;.Iter (cont.)</vt:lpstr>
      <vt:lpstr>Comparing the Three Implementations</vt:lpstr>
      <vt:lpstr>Comparing the Three Implementations (cont.)</vt:lpstr>
      <vt:lpstr>The Deque Interface</vt:lpstr>
      <vt:lpstr>Deque Interface</vt:lpstr>
      <vt:lpstr>Deque Interface (cont.)</vt:lpstr>
      <vt:lpstr>Deque Example</vt:lpstr>
      <vt:lpstr>Deque Interface (cont.)</vt:lpstr>
      <vt:lpstr>Case Study</vt:lpstr>
      <vt:lpstr>Case Study (cont.)</vt:lpstr>
      <vt:lpstr>Visual Aids</vt:lpstr>
    </vt:vector>
  </TitlesOfParts>
  <Company>Personal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Queues</dc:title>
  <dc:creator>Philip King</dc:creator>
  <cp:lastModifiedBy>Eduard C Dragut</cp:lastModifiedBy>
  <cp:revision>141</cp:revision>
  <dcterms:created xsi:type="dcterms:W3CDTF">2004-06-18T19:30:04Z</dcterms:created>
  <dcterms:modified xsi:type="dcterms:W3CDTF">2017-10-18T19:26:13Z</dcterms:modified>
</cp:coreProperties>
</file>